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48" r:id="rId5"/>
    <p:sldMasterId id="2147483659" r:id="rId6"/>
    <p:sldMasterId id="2147483741" r:id="rId7"/>
    <p:sldMasterId id="2147483785" r:id="rId8"/>
    <p:sldMasterId id="2147483794" r:id="rId9"/>
    <p:sldMasterId id="2147483756" r:id="rId10"/>
  </p:sldMasterIdLst>
  <p:notesMasterIdLst>
    <p:notesMasterId r:id="rId33"/>
  </p:notesMasterIdLst>
  <p:sldIdLst>
    <p:sldId id="491" r:id="rId11"/>
    <p:sldId id="495" r:id="rId12"/>
    <p:sldId id="536" r:id="rId13"/>
    <p:sldId id="535" r:id="rId14"/>
    <p:sldId id="556" r:id="rId15"/>
    <p:sldId id="502" r:id="rId16"/>
    <p:sldId id="538" r:id="rId17"/>
    <p:sldId id="506" r:id="rId18"/>
    <p:sldId id="540" r:id="rId19"/>
    <p:sldId id="509" r:id="rId20"/>
    <p:sldId id="542" r:id="rId21"/>
    <p:sldId id="513" r:id="rId22"/>
    <p:sldId id="516" r:id="rId23"/>
    <p:sldId id="517" r:id="rId24"/>
    <p:sldId id="518" r:id="rId25"/>
    <p:sldId id="519" r:id="rId26"/>
    <p:sldId id="523" r:id="rId27"/>
    <p:sldId id="522" r:id="rId28"/>
    <p:sldId id="524" r:id="rId29"/>
    <p:sldId id="552" r:id="rId30"/>
    <p:sldId id="528" r:id="rId31"/>
    <p:sldId id="529" r:id="rId32"/>
  </p:sldIdLst>
  <p:sldSz cx="12192000" cy="6858000"/>
  <p:notesSz cx="6794500" cy="9906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90CA09-E942-87D3-77FB-C43A903FD78F}" name="Falkner, Mikael" initials="FM" userId="S::mikael.falkner@duni.com::1257ae6a-5035-41a0-af75-c3bcc1588707" providerId="AD"/>
  <p188:author id="{533B5610-0B98-A5D1-8B47-107C35E59116}" name="Dackeskog, Robert" initials="" userId="S::Robert.Dackeskog@duni.com::63de6301-d4a4-48bd-80ff-a11df27276b1" providerId="AD"/>
  <p188:author id="{0C475159-BC20-CE0B-0F43-1F83163CA49A}" name="Cromnow, Johanna" initials="" userId="S::Johanna.Cromnow@duni.com::33035fd3-3961-4c61-814e-8ce2f6ff4c90" providerId="AD"/>
  <p188:author id="{45EF66A5-9241-C447-7C26-6D2F44B954E9}" name="Jönsson, Astrid" initials="AJ" userId="S::astrid.jonsson@duni.com::c27a8f05-e5b6-467b-bca3-a631d00236f5" providerId="AD"/>
  <p188:author id="{3A81EBA5-187C-EE02-B1DF-81A0ED078342}" name="Carlsson, Magnus" initials="CM" userId="S::magnus.carlsson@duni.com::3b36c294-5f7a-46f2-89bc-7feade40800b" providerId="AD"/>
  <p188:author id="{19E7B9A6-CFC0-BDA9-5454-0FE24A6DF0B0}" name="Daniel Koning" initials="DK" userId="5ce5960e5d7351cc" providerId="Windows Live"/>
  <p188:author id="{DB922EB6-B86D-53BB-1D6B-BD37410E4C1F}" name="Margell, Katja" initials="KM" userId="S::Katja.Margell@duni.com::a0c8003b-57c6-458f-9551-d742ad03e477" providerId="AD"/>
  <p188:author id="{996056EE-6D98-1EFB-AF3C-9A66CBFD065D}" name="Falkner, Mikael" initials="" userId="S::Mikael.Falkner@duni.com::1257ae6a-5035-41a0-af75-c3bcc15887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F2E8"/>
    <a:srgbClr val="F1EEDE"/>
    <a:srgbClr val="E5DCC0"/>
    <a:srgbClr val="F5E2C6"/>
    <a:srgbClr val="597C5C"/>
    <a:srgbClr val="A6D5AF"/>
    <a:srgbClr val="5B869A"/>
    <a:srgbClr val="92CED2"/>
    <a:srgbClr val="27412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52BAE-F30D-49F1-9E9A-145FF9014AAA}" v="13" dt="2024-07-11T19:34:39.756"/>
    <p1510:client id="{7A29B87E-86B1-4AD4-A3BC-508C4B20ADB7}" v="19" dt="2024-07-11T17:28:07.310"/>
    <p1510:client id="{89E0AE23-2229-4AFF-8ADD-FFD7C8FB919C}" v="2" dt="2024-07-11T19:19:00.955"/>
    <p1510:client id="{B26D494B-9E6A-4513-97AF-D36CC920611A}" v="48" dt="2024-07-11T16:50:23.205"/>
    <p1510:client id="{BAFB5AAA-98B8-47BA-A5DD-9A8DB69E07E4}" v="3" dt="2024-07-11T12:50:28.354"/>
    <p1510:client id="{BB8D2161-F8A9-4300-B0B5-1C1F17F01EC9}" v="1593" dt="2024-07-11T19:25:15.813"/>
    <p1510:client id="{C78E20DB-F83C-4A48-ADD6-C4AE959F22DE}" v="1" dt="2024-07-12T12:10:41.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5/10/relationships/revisionInfo" Target="revisionInfo.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ell, Katja" userId="a0c8003b-57c6-458f-9551-d742ad03e477" providerId="ADAL" clId="{5893296F-AEC7-488D-AE72-6A3DA65163DF}"/>
    <pc:docChg chg="modSld sldOrd">
      <pc:chgData name="Margell, Katja" userId="a0c8003b-57c6-458f-9551-d742ad03e477" providerId="ADAL" clId="{5893296F-AEC7-488D-AE72-6A3DA65163DF}" dt="2024-07-12T09:59:59.218" v="40" actId="6549"/>
      <pc:docMkLst>
        <pc:docMk/>
      </pc:docMkLst>
      <pc:sldChg chg="modSp mod">
        <pc:chgData name="Margell, Katja" userId="a0c8003b-57c6-458f-9551-d742ad03e477" providerId="ADAL" clId="{5893296F-AEC7-488D-AE72-6A3DA65163DF}" dt="2024-07-12T09:59:59.218" v="40" actId="6549"/>
        <pc:sldMkLst>
          <pc:docMk/>
          <pc:sldMk cId="379326964" sldId="517"/>
        </pc:sldMkLst>
        <pc:spChg chg="mod">
          <ac:chgData name="Margell, Katja" userId="a0c8003b-57c6-458f-9551-d742ad03e477" providerId="ADAL" clId="{5893296F-AEC7-488D-AE72-6A3DA65163DF}" dt="2024-07-12T09:59:59.218" v="40" actId="6549"/>
          <ac:spMkLst>
            <pc:docMk/>
            <pc:sldMk cId="379326964" sldId="517"/>
            <ac:spMk id="24" creationId="{1C03DD01-32F6-13AE-2D82-8A8494000BB1}"/>
          </ac:spMkLst>
        </pc:spChg>
      </pc:sldChg>
      <pc:sldChg chg="ord">
        <pc:chgData name="Margell, Katja" userId="a0c8003b-57c6-458f-9551-d742ad03e477" providerId="ADAL" clId="{5893296F-AEC7-488D-AE72-6A3DA65163DF}" dt="2024-07-12T09:39:22.161" v="1"/>
        <pc:sldMkLst>
          <pc:docMk/>
          <pc:sldMk cId="856793321" sldId="536"/>
        </pc:sldMkLst>
      </pc:sldChg>
    </pc:docChg>
  </pc:docChgLst>
  <pc:docChgLst>
    <pc:chgData name="Cromnow, Johanna" userId="33035fd3-3961-4c61-814e-8ce2f6ff4c90" providerId="ADAL" clId="{C78E20DB-F83C-4A48-ADD6-C4AE959F22DE}"/>
    <pc:docChg chg="modSld">
      <pc:chgData name="Cromnow, Johanna" userId="33035fd3-3961-4c61-814e-8ce2f6ff4c90" providerId="ADAL" clId="{C78E20DB-F83C-4A48-ADD6-C4AE959F22DE}" dt="2024-07-12T12:10:41.383" v="0" actId="18331"/>
      <pc:docMkLst>
        <pc:docMk/>
      </pc:docMkLst>
      <pc:sldChg chg="setBg">
        <pc:chgData name="Cromnow, Johanna" userId="33035fd3-3961-4c61-814e-8ce2f6ff4c90" providerId="ADAL" clId="{C78E20DB-F83C-4A48-ADD6-C4AE959F22DE}" dt="2024-07-12T12:10:41.383" v="0" actId="18331"/>
        <pc:sldMkLst>
          <pc:docMk/>
          <pc:sldMk cId="2284128045" sldId="502"/>
        </pc:sldMkLst>
      </pc:sldChg>
      <pc:sldChg chg="setBg">
        <pc:chgData name="Cromnow, Johanna" userId="33035fd3-3961-4c61-814e-8ce2f6ff4c90" providerId="ADAL" clId="{C78E20DB-F83C-4A48-ADD6-C4AE959F22DE}" dt="2024-07-12T12:10:41.383" v="0" actId="18331"/>
        <pc:sldMkLst>
          <pc:docMk/>
          <pc:sldMk cId="2774201651" sldId="52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kalkyl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kalkylblad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kalkylblad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en-US" sz="700" b="0" spc="20" baseline="0" noProof="0">
                <a:solidFill>
                  <a:schemeClr val="tx1"/>
                </a:solidFill>
              </a:rPr>
              <a:t>NET SALES</a:t>
            </a:r>
          </a:p>
        </c:rich>
      </c:tx>
      <c:layout>
        <c:manualLayout>
          <c:xMode val="edge"/>
          <c:yMode val="edge"/>
          <c:x val="0.44438760478249478"/>
          <c:y val="5.5797894601294147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autoTitleDeleted val="0"/>
    <c:plotArea>
      <c:layout>
        <c:manualLayout>
          <c:layoutTarget val="inner"/>
          <c:xMode val="edge"/>
          <c:yMode val="edge"/>
          <c:x val="0.11085675032434078"/>
          <c:y val="0.20137456108594107"/>
          <c:w val="0.77828649935131844"/>
          <c:h val="0.47206151650738643"/>
        </c:manualLayout>
      </c:layout>
      <c:barChart>
        <c:barDir val="col"/>
        <c:grouping val="clustered"/>
        <c:varyColors val="0"/>
        <c:ser>
          <c:idx val="0"/>
          <c:order val="0"/>
          <c:tx>
            <c:strRef>
              <c:f>Sheet1!$B$1</c:f>
              <c:strCache>
                <c:ptCount val="1"/>
                <c:pt idx="0">
                  <c:v>NET SALES, SEK M</c:v>
                </c:pt>
              </c:strCache>
            </c:strRef>
          </c:tx>
          <c:spPr>
            <a:solidFill>
              <a:schemeClr val="accent1"/>
            </a:solidFill>
            <a:ln>
              <a:noFill/>
            </a:ln>
            <a:effectLst/>
          </c:spPr>
          <c:invertIfNegative val="0"/>
          <c:dPt>
            <c:idx val="0"/>
            <c:invertIfNegative val="0"/>
            <c:bubble3D val="0"/>
            <c:spPr>
              <a:solidFill>
                <a:srgbClr val="274124"/>
              </a:solidFill>
              <a:ln>
                <a:solidFill>
                  <a:srgbClr val="274124"/>
                </a:solidFill>
              </a:ln>
              <a:effectLst/>
            </c:spPr>
            <c:extLst>
              <c:ext xmlns:c16="http://schemas.microsoft.com/office/drawing/2014/chart" uri="{C3380CC4-5D6E-409C-BE32-E72D297353CC}">
                <c16:uniqueId val="{00000001-55DB-A947-ABF2-78471FC2FC26}"/>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5DB-A947-ABF2-78471FC2FC26}"/>
              </c:ext>
            </c:extLst>
          </c:dPt>
          <c:dPt>
            <c:idx val="2"/>
            <c:invertIfNegative val="0"/>
            <c:bubble3D val="0"/>
            <c:spPr>
              <a:solidFill>
                <a:srgbClr val="A6D5AF"/>
              </a:solidFill>
              <a:ln>
                <a:noFill/>
              </a:ln>
              <a:effectLst/>
            </c:spPr>
            <c:extLst>
              <c:ext xmlns:c16="http://schemas.microsoft.com/office/drawing/2014/chart" uri="{C3380CC4-5D6E-409C-BE32-E72D297353CC}">
                <c16:uniqueId val="{00000005-55DB-A947-ABF2-78471FC2FC26}"/>
              </c:ext>
            </c:extLst>
          </c:dPt>
          <c:dPt>
            <c:idx val="3"/>
            <c:invertIfNegative val="0"/>
            <c:bubble3D val="0"/>
            <c:spPr>
              <a:solidFill>
                <a:srgbClr val="A6D5AF"/>
              </a:solidFill>
              <a:ln>
                <a:solidFill>
                  <a:srgbClr val="A6D5AF"/>
                </a:solidFill>
              </a:ln>
              <a:effectLst/>
            </c:spPr>
            <c:extLst>
              <c:ext xmlns:c16="http://schemas.microsoft.com/office/drawing/2014/chart" uri="{C3380CC4-5D6E-409C-BE32-E72D297353CC}">
                <c16:uniqueId val="{00000007-55DB-A947-ABF2-78471FC2FC26}"/>
              </c:ext>
            </c:extLst>
          </c:dPt>
          <c:dPt>
            <c:idx val="4"/>
            <c:invertIfNegative val="0"/>
            <c:bubble3D val="0"/>
            <c:spPr>
              <a:solidFill>
                <a:srgbClr val="274124"/>
              </a:solidFill>
              <a:ln>
                <a:noFill/>
              </a:ln>
              <a:effectLst/>
            </c:spPr>
            <c:extLst>
              <c:ext xmlns:c16="http://schemas.microsoft.com/office/drawing/2014/chart" uri="{C3380CC4-5D6E-409C-BE32-E72D297353CC}">
                <c16:uniqueId val="{00000009-55DB-A947-ABF2-78471FC2FC26}"/>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55DB-A947-ABF2-78471FC2FC26}"/>
              </c:ext>
            </c:extLst>
          </c:dPt>
          <c:dPt>
            <c:idx val="6"/>
            <c:invertIfNegative val="0"/>
            <c:bubble3D val="0"/>
            <c:spPr>
              <a:solidFill>
                <a:srgbClr val="A6D5AF"/>
              </a:solidFill>
              <a:ln>
                <a:noFill/>
              </a:ln>
              <a:effectLst/>
            </c:spPr>
            <c:extLst>
              <c:ext xmlns:c16="http://schemas.microsoft.com/office/drawing/2014/chart" uri="{C3380CC4-5D6E-409C-BE32-E72D297353CC}">
                <c16:uniqueId val="{0000000D-55DB-A947-ABF2-78471FC2FC26}"/>
              </c:ext>
            </c:extLst>
          </c:dPt>
          <c:dPt>
            <c:idx val="7"/>
            <c:invertIfNegative val="0"/>
            <c:bubble3D val="0"/>
            <c:spPr>
              <a:solidFill>
                <a:srgbClr val="A6D5AF"/>
              </a:solidFill>
              <a:ln>
                <a:solidFill>
                  <a:srgbClr val="A6D5AF"/>
                </a:solidFill>
              </a:ln>
              <a:effectLst/>
            </c:spPr>
            <c:extLst>
              <c:ext xmlns:c16="http://schemas.microsoft.com/office/drawing/2014/chart" uri="{C3380CC4-5D6E-409C-BE32-E72D297353CC}">
                <c16:uniqueId val="{0000000F-55DB-A947-ABF2-78471FC2FC26}"/>
              </c:ext>
            </c:extLst>
          </c:dPt>
          <c:dPt>
            <c:idx val="8"/>
            <c:invertIfNegative val="0"/>
            <c:bubble3D val="0"/>
            <c:spPr>
              <a:solidFill>
                <a:srgbClr val="274124"/>
              </a:solidFill>
              <a:ln>
                <a:solidFill>
                  <a:srgbClr val="274124"/>
                </a:solidFill>
              </a:ln>
              <a:effectLst/>
            </c:spPr>
            <c:extLst>
              <c:ext xmlns:c16="http://schemas.microsoft.com/office/drawing/2014/chart" uri="{C3380CC4-5D6E-409C-BE32-E72D297353CC}">
                <c16:uniqueId val="{00000011-55DB-A947-ABF2-78471FC2FC26}"/>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55DB-A947-ABF2-78471FC2FC26}"/>
              </c:ext>
            </c:extLst>
          </c:dPt>
          <c:dPt>
            <c:idx val="10"/>
            <c:invertIfNegative val="0"/>
            <c:bubble3D val="0"/>
            <c:spPr>
              <a:solidFill>
                <a:srgbClr val="A6D5AF"/>
              </a:solidFill>
              <a:ln>
                <a:noFill/>
              </a:ln>
              <a:effectLst/>
            </c:spPr>
            <c:extLst>
              <c:ext xmlns:c16="http://schemas.microsoft.com/office/drawing/2014/chart" uri="{C3380CC4-5D6E-409C-BE32-E72D297353CC}">
                <c16:uniqueId val="{00000015-55DB-A947-ABF2-78471FC2FC26}"/>
              </c:ext>
            </c:extLst>
          </c:dPt>
          <c:dPt>
            <c:idx val="11"/>
            <c:invertIfNegative val="0"/>
            <c:bubble3D val="0"/>
            <c:spPr>
              <a:solidFill>
                <a:srgbClr val="A6D5AF"/>
              </a:solidFill>
              <a:ln>
                <a:solidFill>
                  <a:srgbClr val="A6D5AF"/>
                </a:solidFill>
              </a:ln>
              <a:effectLst/>
            </c:spPr>
            <c:extLst>
              <c:ext xmlns:c16="http://schemas.microsoft.com/office/drawing/2014/chart" uri="{C3380CC4-5D6E-409C-BE32-E72D297353CC}">
                <c16:uniqueId val="{00000017-55DB-A947-ABF2-78471FC2FC26}"/>
              </c:ext>
            </c:extLst>
          </c:dPt>
          <c:cat>
            <c:strRef>
              <c:f>Sheet1!$A$9:$A$21</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Sheet1!$B$9:$B$21</c:f>
              <c:numCache>
                <c:formatCode>#,##0</c:formatCode>
                <c:ptCount val="13"/>
                <c:pt idx="0">
                  <c:v>1124</c:v>
                </c:pt>
                <c:pt idx="1">
                  <c:v>1453</c:v>
                </c:pt>
                <c:pt idx="2">
                  <c:v>1552</c:v>
                </c:pt>
                <c:pt idx="3">
                  <c:v>1443</c:v>
                </c:pt>
                <c:pt idx="4">
                  <c:v>1724</c:v>
                </c:pt>
                <c:pt idx="5">
                  <c:v>1834.2631414000002</c:v>
                </c:pt>
                <c:pt idx="6">
                  <c:v>1974</c:v>
                </c:pt>
                <c:pt idx="7">
                  <c:v>1877</c:v>
                </c:pt>
                <c:pt idx="8">
                  <c:v>1936</c:v>
                </c:pt>
                <c:pt idx="9">
                  <c:v>1934.5664594</c:v>
                </c:pt>
                <c:pt idx="10">
                  <c:v>1971.0655546</c:v>
                </c:pt>
                <c:pt idx="11">
                  <c:v>1736</c:v>
                </c:pt>
                <c:pt idx="12">
                  <c:v>1875</c:v>
                </c:pt>
              </c:numCache>
            </c:numRef>
          </c:val>
          <c:extLst>
            <c:ext xmlns:c16="http://schemas.microsoft.com/office/drawing/2014/chart" uri="{C3380CC4-5D6E-409C-BE32-E72D297353CC}">
              <c16:uniqueId val="{0000001A-55DB-A947-ABF2-78471FC2FC26}"/>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Sheet1!$A$9:$A$21</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B-55DB-A947-ABF2-78471FC2FC26}"/>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NET SALES LAST 12 MONTHS (LTM), SEK M</c:v>
                </c:pt>
              </c:strCache>
            </c:strRef>
          </c:tx>
          <c:spPr>
            <a:ln w="28575" cap="rnd">
              <a:solidFill>
                <a:schemeClr val="accent6"/>
              </a:solidFill>
              <a:round/>
            </a:ln>
            <a:effectLst/>
          </c:spPr>
          <c:marker>
            <c:symbol val="none"/>
          </c:marker>
          <c:cat>
            <c:strRef>
              <c:f>Sheet1!$A$9:$A$21</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Sheet1!$C$9:$C$21</c:f>
              <c:numCache>
                <c:formatCode>#,##0</c:formatCode>
                <c:ptCount val="13"/>
                <c:pt idx="0">
                  <c:v>4488</c:v>
                </c:pt>
                <c:pt idx="1">
                  <c:v>4690</c:v>
                </c:pt>
                <c:pt idx="2">
                  <c:v>5061</c:v>
                </c:pt>
                <c:pt idx="3">
                  <c:v>5572</c:v>
                </c:pt>
                <c:pt idx="4">
                  <c:v>6172</c:v>
                </c:pt>
                <c:pt idx="5">
                  <c:v>6553.4081454000006</c:v>
                </c:pt>
                <c:pt idx="6">
                  <c:v>6976</c:v>
                </c:pt>
                <c:pt idx="7">
                  <c:v>7410</c:v>
                </c:pt>
                <c:pt idx="8">
                  <c:v>7621</c:v>
                </c:pt>
                <c:pt idx="9">
                  <c:v>7721.4807186999997</c:v>
                </c:pt>
                <c:pt idx="10">
                  <c:v>7718.3012067999998</c:v>
                </c:pt>
                <c:pt idx="11">
                  <c:v>7577</c:v>
                </c:pt>
                <c:pt idx="12">
                  <c:v>7517</c:v>
                </c:pt>
              </c:numCache>
            </c:numRef>
          </c:val>
          <c:smooth val="0"/>
          <c:extLst>
            <c:ext xmlns:c16="http://schemas.microsoft.com/office/drawing/2014/chart" uri="{C3380CC4-5D6E-409C-BE32-E72D297353CC}">
              <c16:uniqueId val="{0000001C-55DB-A947-ABF2-78471FC2FC26}"/>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QUARTER</a:t>
                </a:r>
              </a:p>
            </c:rich>
          </c:tx>
          <c:layout>
            <c:manualLayout>
              <c:xMode val="edge"/>
              <c:yMode val="edge"/>
              <c:x val="5.0264918611070214E-2"/>
              <c:y val="5.117221453175804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tx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2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466840863"/>
        <c:crosses val="autoZero"/>
        <c:crossBetween val="between"/>
        <c:majorUnit val="500"/>
      </c:valAx>
      <c:valAx>
        <c:axId val="2052074944"/>
        <c:scaling>
          <c:orientation val="minMax"/>
          <c:max val="80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2052072448"/>
        <c:crosses val="max"/>
        <c:crossBetween val="between"/>
        <c:majorUnit val="20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LTM</a:t>
                </a:r>
              </a:p>
            </c:rich>
          </c:tx>
          <c:layout>
            <c:manualLayout>
              <c:xMode val="edge"/>
              <c:yMode val="edge"/>
              <c:x val="0.90529025774446947"/>
              <c:y val="5.117221453175804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egendEntry>
        <c:idx val="1"/>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ayout>
        <c:manualLayout>
          <c:xMode val="edge"/>
          <c:yMode val="edge"/>
          <c:x val="6.4467181566997267E-3"/>
          <c:y val="0.87910092475106238"/>
          <c:w val="0.99265047942261242"/>
          <c:h val="8.742034522633730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en-US" sz="700" b="0" spc="20" baseline="0" noProof="0">
                <a:solidFill>
                  <a:schemeClr val="tx1"/>
                </a:solidFill>
              </a:rPr>
              <a:t>OPERATING INCOME</a:t>
            </a:r>
          </a:p>
        </c:rich>
      </c:tx>
      <c:layout>
        <c:manualLayout>
          <c:xMode val="edge"/>
          <c:yMode val="edge"/>
          <c:x val="0.40733805374001453"/>
          <c:y val="5.7518144886345053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autoTitleDeleted val="0"/>
    <c:plotArea>
      <c:layout>
        <c:manualLayout>
          <c:layoutTarget val="inner"/>
          <c:xMode val="edge"/>
          <c:yMode val="edge"/>
          <c:x val="0.11085675032434078"/>
          <c:y val="0.20137456108594107"/>
          <c:w val="0.77828649935131844"/>
          <c:h val="0.47206151650738643"/>
        </c:manualLayout>
      </c:layout>
      <c:barChart>
        <c:barDir val="col"/>
        <c:grouping val="clustered"/>
        <c:varyColors val="0"/>
        <c:ser>
          <c:idx val="0"/>
          <c:order val="0"/>
          <c:tx>
            <c:strRef>
              <c:f>Sheet1!$B$1</c:f>
              <c:strCache>
                <c:ptCount val="1"/>
                <c:pt idx="0">
                  <c:v>OPERATING INCOME, SEK M</c:v>
                </c:pt>
              </c:strCache>
            </c:strRef>
          </c:tx>
          <c:spPr>
            <a:solidFill>
              <a:schemeClr val="accent1"/>
            </a:solidFill>
            <a:ln>
              <a:noFill/>
            </a:ln>
            <a:effectLst/>
          </c:spPr>
          <c:invertIfNegative val="0"/>
          <c:dPt>
            <c:idx val="0"/>
            <c:invertIfNegative val="0"/>
            <c:bubble3D val="0"/>
            <c:spPr>
              <a:solidFill>
                <a:srgbClr val="274124"/>
              </a:solidFill>
              <a:ln>
                <a:solidFill>
                  <a:srgbClr val="274124"/>
                </a:solidFill>
              </a:ln>
              <a:effectLst/>
            </c:spPr>
            <c:extLst>
              <c:ext xmlns:c16="http://schemas.microsoft.com/office/drawing/2014/chart" uri="{C3380CC4-5D6E-409C-BE32-E72D297353CC}">
                <c16:uniqueId val="{00000001-5E0E-1942-9639-E2A3B3E65295}"/>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5E0E-1942-9639-E2A3B3E65295}"/>
              </c:ext>
            </c:extLst>
          </c:dPt>
          <c:dPt>
            <c:idx val="2"/>
            <c:invertIfNegative val="0"/>
            <c:bubble3D val="0"/>
            <c:spPr>
              <a:solidFill>
                <a:srgbClr val="A6D5AF"/>
              </a:solidFill>
              <a:ln>
                <a:noFill/>
              </a:ln>
              <a:effectLst/>
            </c:spPr>
            <c:extLst>
              <c:ext xmlns:c16="http://schemas.microsoft.com/office/drawing/2014/chart" uri="{C3380CC4-5D6E-409C-BE32-E72D297353CC}">
                <c16:uniqueId val="{00000005-5E0E-1942-9639-E2A3B3E65295}"/>
              </c:ext>
            </c:extLst>
          </c:dPt>
          <c:dPt>
            <c:idx val="3"/>
            <c:invertIfNegative val="0"/>
            <c:bubble3D val="0"/>
            <c:spPr>
              <a:solidFill>
                <a:srgbClr val="A6D5AF"/>
              </a:solidFill>
              <a:ln>
                <a:solidFill>
                  <a:srgbClr val="A6D5AF"/>
                </a:solidFill>
              </a:ln>
              <a:effectLst/>
            </c:spPr>
            <c:extLst>
              <c:ext xmlns:c16="http://schemas.microsoft.com/office/drawing/2014/chart" uri="{C3380CC4-5D6E-409C-BE32-E72D297353CC}">
                <c16:uniqueId val="{00000007-5E0E-1942-9639-E2A3B3E65295}"/>
              </c:ext>
            </c:extLst>
          </c:dPt>
          <c:dPt>
            <c:idx val="4"/>
            <c:invertIfNegative val="0"/>
            <c:bubble3D val="0"/>
            <c:spPr>
              <a:solidFill>
                <a:srgbClr val="274124"/>
              </a:solidFill>
              <a:ln>
                <a:solidFill>
                  <a:srgbClr val="274124"/>
                </a:solidFill>
              </a:ln>
              <a:effectLst/>
            </c:spPr>
            <c:extLst>
              <c:ext xmlns:c16="http://schemas.microsoft.com/office/drawing/2014/chart" uri="{C3380CC4-5D6E-409C-BE32-E72D297353CC}">
                <c16:uniqueId val="{00000009-5E0E-1942-9639-E2A3B3E65295}"/>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B-5E0E-1942-9639-E2A3B3E65295}"/>
              </c:ext>
            </c:extLst>
          </c:dPt>
          <c:dPt>
            <c:idx val="6"/>
            <c:invertIfNegative val="0"/>
            <c:bubble3D val="0"/>
            <c:spPr>
              <a:solidFill>
                <a:srgbClr val="A6D5AF"/>
              </a:solidFill>
              <a:ln>
                <a:noFill/>
              </a:ln>
              <a:effectLst/>
            </c:spPr>
            <c:extLst>
              <c:ext xmlns:c16="http://schemas.microsoft.com/office/drawing/2014/chart" uri="{C3380CC4-5D6E-409C-BE32-E72D297353CC}">
                <c16:uniqueId val="{0000000D-5E0E-1942-9639-E2A3B3E65295}"/>
              </c:ext>
            </c:extLst>
          </c:dPt>
          <c:dPt>
            <c:idx val="7"/>
            <c:invertIfNegative val="0"/>
            <c:bubble3D val="0"/>
            <c:spPr>
              <a:solidFill>
                <a:srgbClr val="A6D5AF"/>
              </a:solidFill>
              <a:ln>
                <a:solidFill>
                  <a:srgbClr val="A6D5AF"/>
                </a:solidFill>
              </a:ln>
              <a:effectLst/>
            </c:spPr>
            <c:extLst>
              <c:ext xmlns:c16="http://schemas.microsoft.com/office/drawing/2014/chart" uri="{C3380CC4-5D6E-409C-BE32-E72D297353CC}">
                <c16:uniqueId val="{0000000F-5E0E-1942-9639-E2A3B3E65295}"/>
              </c:ext>
            </c:extLst>
          </c:dPt>
          <c:dPt>
            <c:idx val="8"/>
            <c:invertIfNegative val="0"/>
            <c:bubble3D val="0"/>
            <c:spPr>
              <a:solidFill>
                <a:srgbClr val="274124"/>
              </a:solidFill>
              <a:ln>
                <a:solidFill>
                  <a:srgbClr val="274124"/>
                </a:solidFill>
              </a:ln>
              <a:effectLst/>
            </c:spPr>
            <c:extLst>
              <c:ext xmlns:c16="http://schemas.microsoft.com/office/drawing/2014/chart" uri="{C3380CC4-5D6E-409C-BE32-E72D297353CC}">
                <c16:uniqueId val="{00000011-5E0E-1942-9639-E2A3B3E65295}"/>
              </c:ext>
            </c:extLst>
          </c:dPt>
          <c:dPt>
            <c:idx val="9"/>
            <c:invertIfNegative val="0"/>
            <c:bubble3D val="0"/>
            <c:spPr>
              <a:solidFill>
                <a:schemeClr val="accent3"/>
              </a:solidFill>
              <a:ln>
                <a:noFill/>
              </a:ln>
              <a:effectLst/>
            </c:spPr>
            <c:extLst>
              <c:ext xmlns:c16="http://schemas.microsoft.com/office/drawing/2014/chart" uri="{C3380CC4-5D6E-409C-BE32-E72D297353CC}">
                <c16:uniqueId val="{00000013-5E0E-1942-9639-E2A3B3E65295}"/>
              </c:ext>
            </c:extLst>
          </c:dPt>
          <c:dPt>
            <c:idx val="10"/>
            <c:invertIfNegative val="0"/>
            <c:bubble3D val="0"/>
            <c:spPr>
              <a:solidFill>
                <a:srgbClr val="A6D5AF"/>
              </a:solidFill>
              <a:ln>
                <a:noFill/>
              </a:ln>
              <a:effectLst/>
            </c:spPr>
            <c:extLst>
              <c:ext xmlns:c16="http://schemas.microsoft.com/office/drawing/2014/chart" uri="{C3380CC4-5D6E-409C-BE32-E72D297353CC}">
                <c16:uniqueId val="{00000015-5E0E-1942-9639-E2A3B3E65295}"/>
              </c:ext>
            </c:extLst>
          </c:dPt>
          <c:dPt>
            <c:idx val="11"/>
            <c:invertIfNegative val="0"/>
            <c:bubble3D val="0"/>
            <c:spPr>
              <a:solidFill>
                <a:srgbClr val="A6D5AF"/>
              </a:solidFill>
              <a:ln>
                <a:solidFill>
                  <a:srgbClr val="A6D5AF"/>
                </a:solidFill>
              </a:ln>
              <a:effectLst/>
            </c:spPr>
            <c:extLst>
              <c:ext xmlns:c16="http://schemas.microsoft.com/office/drawing/2014/chart" uri="{C3380CC4-5D6E-409C-BE32-E72D297353CC}">
                <c16:uniqueId val="{00000017-5E0E-1942-9639-E2A3B3E65295}"/>
              </c:ext>
            </c:extLst>
          </c:dPt>
          <c:cat>
            <c:strRef>
              <c:f>Sheet1!$A$11:$A$23</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Sheet1!$B$11:$B$23</c:f>
              <c:numCache>
                <c:formatCode>#,##0</c:formatCode>
                <c:ptCount val="13"/>
                <c:pt idx="0">
                  <c:v>58</c:v>
                </c:pt>
                <c:pt idx="1">
                  <c:v>151</c:v>
                </c:pt>
                <c:pt idx="2">
                  <c:v>110</c:v>
                </c:pt>
                <c:pt idx="3">
                  <c:v>51</c:v>
                </c:pt>
                <c:pt idx="4">
                  <c:v>91</c:v>
                </c:pt>
                <c:pt idx="5">
                  <c:v>154</c:v>
                </c:pt>
                <c:pt idx="6">
                  <c:v>153</c:v>
                </c:pt>
                <c:pt idx="7">
                  <c:v>130</c:v>
                </c:pt>
                <c:pt idx="8">
                  <c:v>170</c:v>
                </c:pt>
                <c:pt idx="9">
                  <c:v>224.99741790000019</c:v>
                </c:pt>
                <c:pt idx="10">
                  <c:v>191.35349459999901</c:v>
                </c:pt>
                <c:pt idx="11">
                  <c:v>140</c:v>
                </c:pt>
                <c:pt idx="12">
                  <c:v>135</c:v>
                </c:pt>
              </c:numCache>
            </c:numRef>
          </c:val>
          <c:extLst>
            <c:ext xmlns:c16="http://schemas.microsoft.com/office/drawing/2014/chart" uri="{C3380CC4-5D6E-409C-BE32-E72D297353CC}">
              <c16:uniqueId val="{0000001A-5E0E-1942-9639-E2A3B3E65295}"/>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Sheet1!$A$11:$A$23</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B-5E0E-1942-9639-E2A3B3E65295}"/>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OPERATING INCOME LAST 12 MONTHS, SEK M</c:v>
                </c:pt>
              </c:strCache>
            </c:strRef>
          </c:tx>
          <c:spPr>
            <a:ln w="28575" cap="rnd">
              <a:solidFill>
                <a:schemeClr val="accent6"/>
              </a:solidFill>
              <a:round/>
            </a:ln>
            <a:effectLst/>
          </c:spPr>
          <c:marker>
            <c:symbol val="none"/>
          </c:marker>
          <c:cat>
            <c:strRef>
              <c:f>Sheet1!$A$11:$A$23</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Sheet1!$C$11:$C$23</c:f>
              <c:numCache>
                <c:formatCode>#,##0</c:formatCode>
                <c:ptCount val="13"/>
                <c:pt idx="0">
                  <c:v>178</c:v>
                </c:pt>
                <c:pt idx="1">
                  <c:v>220</c:v>
                </c:pt>
                <c:pt idx="2">
                  <c:v>279</c:v>
                </c:pt>
                <c:pt idx="3">
                  <c:v>371</c:v>
                </c:pt>
                <c:pt idx="4">
                  <c:v>404</c:v>
                </c:pt>
                <c:pt idx="5">
                  <c:v>406</c:v>
                </c:pt>
                <c:pt idx="6">
                  <c:v>450</c:v>
                </c:pt>
                <c:pt idx="7">
                  <c:v>528</c:v>
                </c:pt>
                <c:pt idx="8">
                  <c:v>607</c:v>
                </c:pt>
                <c:pt idx="9">
                  <c:v>678.49986010000202</c:v>
                </c:pt>
                <c:pt idx="10">
                  <c:v>716.41722789999801</c:v>
                </c:pt>
                <c:pt idx="11">
                  <c:v>726</c:v>
                </c:pt>
                <c:pt idx="12">
                  <c:v>691</c:v>
                </c:pt>
              </c:numCache>
            </c:numRef>
          </c:val>
          <c:smooth val="0"/>
          <c:extLst>
            <c:ext xmlns:c16="http://schemas.microsoft.com/office/drawing/2014/chart" uri="{C3380CC4-5D6E-409C-BE32-E72D297353CC}">
              <c16:uniqueId val="{0000001C-5E0E-1942-9639-E2A3B3E65295}"/>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QUARTER</a:t>
                </a:r>
              </a:p>
            </c:rich>
          </c:tx>
          <c:layout>
            <c:manualLayout>
              <c:xMode val="edge"/>
              <c:yMode val="edge"/>
              <c:x val="5.0928104575163398E-2"/>
              <c:y val="5.116951045164575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tx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24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466840863"/>
        <c:crosses val="autoZero"/>
        <c:crossBetween val="between"/>
        <c:majorUnit val="60"/>
      </c:valAx>
      <c:valAx>
        <c:axId val="2052074944"/>
        <c:scaling>
          <c:orientation val="minMax"/>
          <c:max val="800"/>
          <c:min val="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crossAx val="2052072448"/>
        <c:crosses val="max"/>
        <c:crossBetween val="between"/>
        <c:majorUnit val="2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r>
                  <a:rPr lang="sv-SE" sz="700" spc="20" baseline="0">
                    <a:solidFill>
                      <a:schemeClr val="tx1"/>
                    </a:solidFill>
                  </a:rPr>
                  <a:t>LTM</a:t>
                </a:r>
              </a:p>
            </c:rich>
          </c:tx>
          <c:layout>
            <c:manualLayout>
              <c:xMode val="edge"/>
              <c:yMode val="edge"/>
              <c:x val="0.89448602033405955"/>
              <c:y val="5.116951045164575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egendEntry>
        <c:idx val="1"/>
        <c:txPr>
          <a:bodyPr rot="0" spcFirstLastPara="1" vertOverflow="ellipsis" vert="horz" wrap="square" anchor="ctr" anchorCtr="1"/>
          <a:lstStyle/>
          <a:p>
            <a:pPr>
              <a:defRPr sz="700" b="0" i="0" u="none" strike="noStrike" kern="1200" spc="20" baseline="0">
                <a:solidFill>
                  <a:schemeClr val="tx1"/>
                </a:solidFill>
                <a:latin typeface="+mn-lt"/>
                <a:ea typeface="+mn-ea"/>
                <a:cs typeface="+mn-cs"/>
              </a:defRPr>
            </a:pPr>
            <a:endParaRPr lang="sv-SE"/>
          </a:p>
        </c:txPr>
      </c:legendEntry>
      <c:layout>
        <c:manualLayout>
          <c:xMode val="edge"/>
          <c:yMode val="edge"/>
          <c:x val="0"/>
          <c:y val="0.86560580998682057"/>
          <c:w val="1"/>
          <c:h val="0.1136972190505329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NET SALES</a:t>
            </a:r>
          </a:p>
        </c:rich>
      </c:tx>
      <c:layout>
        <c:manualLayout>
          <c:xMode val="edge"/>
          <c:yMode val="edge"/>
          <c:x val="0.44562219276931009"/>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84478008887402"/>
        </c:manualLayout>
      </c:layout>
      <c:barChart>
        <c:barDir val="col"/>
        <c:grouping val="clustered"/>
        <c:varyColors val="0"/>
        <c:ser>
          <c:idx val="0"/>
          <c:order val="0"/>
          <c:tx>
            <c:strRef>
              <c:f>Sheet1!$B$1</c:f>
              <c:strCache>
                <c:ptCount val="1"/>
                <c:pt idx="0">
                  <c:v>NET SALES, SEK M</c:v>
                </c:pt>
              </c:strCache>
            </c:strRef>
          </c:tx>
          <c:spPr>
            <a:solidFill>
              <a:schemeClr val="accent4"/>
            </a:solidFill>
            <a:ln w="9525">
              <a:noFill/>
            </a:ln>
            <a:effectLst/>
          </c:spPr>
          <c:invertIfNegative val="0"/>
          <c:dPt>
            <c:idx val="0"/>
            <c:invertIfNegative val="0"/>
            <c:bubble3D val="0"/>
            <c:spPr>
              <a:solidFill>
                <a:srgbClr val="92CED2"/>
              </a:solidFill>
              <a:ln w="9525">
                <a:solidFill>
                  <a:srgbClr val="92CED2"/>
                </a:solidFill>
              </a:ln>
              <a:effectLst/>
            </c:spPr>
            <c:extLst>
              <c:ext xmlns:c16="http://schemas.microsoft.com/office/drawing/2014/chart" uri="{C3380CC4-5D6E-409C-BE32-E72D297353CC}">
                <c16:uniqueId val="{00000001-F608-394E-9256-85989F1794AB}"/>
              </c:ext>
            </c:extLst>
          </c:dPt>
          <c:dPt>
            <c:idx val="1"/>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3-F608-394E-9256-85989F1794AB}"/>
              </c:ext>
            </c:extLst>
          </c:dPt>
          <c:dPt>
            <c:idx val="2"/>
            <c:invertIfNegative val="0"/>
            <c:bubble3D val="0"/>
            <c:spPr>
              <a:solidFill>
                <a:srgbClr val="92CED2">
                  <a:alpha val="40000"/>
                </a:srgbClr>
              </a:solidFill>
              <a:ln w="9525">
                <a:noFill/>
              </a:ln>
              <a:effectLst/>
            </c:spPr>
            <c:extLst>
              <c:ext xmlns:c16="http://schemas.microsoft.com/office/drawing/2014/chart" uri="{C3380CC4-5D6E-409C-BE32-E72D297353CC}">
                <c16:uniqueId val="{00000005-F608-394E-9256-85989F1794AB}"/>
              </c:ext>
            </c:extLst>
          </c:dPt>
          <c:dPt>
            <c:idx val="3"/>
            <c:invertIfNegative val="0"/>
            <c:bubble3D val="0"/>
            <c:spPr>
              <a:solidFill>
                <a:srgbClr val="5B869A"/>
              </a:solidFill>
              <a:ln w="9525">
                <a:solidFill>
                  <a:srgbClr val="5B869A"/>
                </a:solidFill>
              </a:ln>
              <a:effectLst/>
            </c:spPr>
            <c:extLst>
              <c:ext xmlns:c16="http://schemas.microsoft.com/office/drawing/2014/chart" uri="{C3380CC4-5D6E-409C-BE32-E72D297353CC}">
                <c16:uniqueId val="{00000007-F608-394E-9256-85989F1794AB}"/>
              </c:ext>
            </c:extLst>
          </c:dPt>
          <c:dPt>
            <c:idx val="4"/>
            <c:invertIfNegative val="0"/>
            <c:bubble3D val="0"/>
            <c:spPr>
              <a:solidFill>
                <a:srgbClr val="92CED2"/>
              </a:solidFill>
              <a:ln w="9525">
                <a:solidFill>
                  <a:srgbClr val="92CED2"/>
                </a:solidFill>
              </a:ln>
              <a:effectLst/>
            </c:spPr>
            <c:extLst>
              <c:ext xmlns:c16="http://schemas.microsoft.com/office/drawing/2014/chart" uri="{C3380CC4-5D6E-409C-BE32-E72D297353CC}">
                <c16:uniqueId val="{00000009-F608-394E-9256-85989F1794AB}"/>
              </c:ext>
            </c:extLst>
          </c:dPt>
          <c:dPt>
            <c:idx val="5"/>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B-F608-394E-9256-85989F1794AB}"/>
              </c:ext>
            </c:extLst>
          </c:dPt>
          <c:dPt>
            <c:idx val="6"/>
            <c:invertIfNegative val="0"/>
            <c:bubble3D val="0"/>
            <c:spPr>
              <a:solidFill>
                <a:srgbClr val="92CED2">
                  <a:alpha val="40000"/>
                </a:srgbClr>
              </a:solidFill>
              <a:ln w="9525">
                <a:noFill/>
              </a:ln>
              <a:effectLst/>
            </c:spPr>
            <c:extLst>
              <c:ext xmlns:c16="http://schemas.microsoft.com/office/drawing/2014/chart" uri="{C3380CC4-5D6E-409C-BE32-E72D297353CC}">
                <c16:uniqueId val="{0000000D-F608-394E-9256-85989F1794AB}"/>
              </c:ext>
            </c:extLst>
          </c:dPt>
          <c:dPt>
            <c:idx val="7"/>
            <c:invertIfNegative val="0"/>
            <c:bubble3D val="0"/>
            <c:spPr>
              <a:solidFill>
                <a:srgbClr val="5B869A"/>
              </a:solidFill>
              <a:ln w="9525">
                <a:solidFill>
                  <a:srgbClr val="5B869A"/>
                </a:solidFill>
              </a:ln>
              <a:effectLst/>
            </c:spPr>
            <c:extLst>
              <c:ext xmlns:c16="http://schemas.microsoft.com/office/drawing/2014/chart" uri="{C3380CC4-5D6E-409C-BE32-E72D297353CC}">
                <c16:uniqueId val="{0000000F-F608-394E-9256-85989F1794AB}"/>
              </c:ext>
            </c:extLst>
          </c:dPt>
          <c:dPt>
            <c:idx val="8"/>
            <c:invertIfNegative val="0"/>
            <c:bubble3D val="0"/>
            <c:spPr>
              <a:solidFill>
                <a:srgbClr val="92CED2"/>
              </a:solidFill>
              <a:ln w="9525">
                <a:solidFill>
                  <a:srgbClr val="92CED2"/>
                </a:solidFill>
              </a:ln>
              <a:effectLst/>
            </c:spPr>
            <c:extLst>
              <c:ext xmlns:c16="http://schemas.microsoft.com/office/drawing/2014/chart" uri="{C3380CC4-5D6E-409C-BE32-E72D297353CC}">
                <c16:uniqueId val="{00000011-F608-394E-9256-85989F1794AB}"/>
              </c:ext>
            </c:extLst>
          </c:dPt>
          <c:dPt>
            <c:idx val="9"/>
            <c:invertIfNegative val="0"/>
            <c:bubble3D val="0"/>
            <c:spPr>
              <a:solidFill>
                <a:schemeClr val="accent4">
                  <a:alpha val="40000"/>
                </a:schemeClr>
              </a:solidFill>
              <a:ln w="9525">
                <a:noFill/>
              </a:ln>
              <a:effectLst/>
            </c:spPr>
            <c:extLst>
              <c:ext xmlns:c16="http://schemas.microsoft.com/office/drawing/2014/chart" uri="{C3380CC4-5D6E-409C-BE32-E72D297353CC}">
                <c16:uniqueId val="{00000013-F608-394E-9256-85989F1794AB}"/>
              </c:ext>
            </c:extLst>
          </c:dPt>
          <c:dPt>
            <c:idx val="10"/>
            <c:invertIfNegative val="0"/>
            <c:bubble3D val="0"/>
            <c:spPr>
              <a:solidFill>
                <a:srgbClr val="92CED2">
                  <a:alpha val="40000"/>
                </a:srgbClr>
              </a:solidFill>
              <a:ln w="9525">
                <a:noFill/>
              </a:ln>
              <a:effectLst/>
            </c:spPr>
            <c:extLst>
              <c:ext xmlns:c16="http://schemas.microsoft.com/office/drawing/2014/chart" uri="{C3380CC4-5D6E-409C-BE32-E72D297353CC}">
                <c16:uniqueId val="{00000015-F608-394E-9256-85989F1794AB}"/>
              </c:ext>
            </c:extLst>
          </c:dPt>
          <c:dPt>
            <c:idx val="11"/>
            <c:invertIfNegative val="0"/>
            <c:bubble3D val="0"/>
            <c:spPr>
              <a:solidFill>
                <a:srgbClr val="5B869A"/>
              </a:solidFill>
              <a:ln w="9525">
                <a:solidFill>
                  <a:srgbClr val="5B869A"/>
                </a:solidFill>
              </a:ln>
              <a:effectLst/>
            </c:spPr>
            <c:extLst>
              <c:ext xmlns:c16="http://schemas.microsoft.com/office/drawing/2014/chart" uri="{C3380CC4-5D6E-409C-BE32-E72D297353CC}">
                <c16:uniqueId val="{00000016-46F8-4A45-AB90-60A073A9DE12}"/>
              </c:ext>
            </c:extLst>
          </c:dPt>
          <c:cat>
            <c:strRef>
              <c:f>Sheet1!$A$6:$A$18</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Sheet1!$B$6:$B$18</c:f>
              <c:numCache>
                <c:formatCode>#,##0</c:formatCode>
                <c:ptCount val="13"/>
                <c:pt idx="0">
                  <c:v>508.21800000000002</c:v>
                </c:pt>
                <c:pt idx="1">
                  <c:v>856.87</c:v>
                </c:pt>
                <c:pt idx="2">
                  <c:v>896.31399999999996</c:v>
                </c:pt>
                <c:pt idx="3">
                  <c:v>800.97900000000004</c:v>
                </c:pt>
                <c:pt idx="4">
                  <c:v>973</c:v>
                </c:pt>
                <c:pt idx="5">
                  <c:v>1043</c:v>
                </c:pt>
                <c:pt idx="6">
                  <c:v>1187</c:v>
                </c:pt>
                <c:pt idx="7">
                  <c:v>1130</c:v>
                </c:pt>
                <c:pt idx="8">
                  <c:v>1148</c:v>
                </c:pt>
                <c:pt idx="9">
                  <c:v>1189</c:v>
                </c:pt>
                <c:pt idx="10">
                  <c:v>1214.0674954000001</c:v>
                </c:pt>
                <c:pt idx="11">
                  <c:v>1030</c:v>
                </c:pt>
                <c:pt idx="12">
                  <c:v>1069</c:v>
                </c:pt>
              </c:numCache>
            </c:numRef>
          </c:val>
          <c:extLst>
            <c:ext xmlns:c16="http://schemas.microsoft.com/office/drawing/2014/chart" uri="{C3380CC4-5D6E-409C-BE32-E72D297353CC}">
              <c16:uniqueId val="{00000018-F608-394E-9256-85989F1794AB}"/>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Sheet1!$A$6:$A$18</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9-F608-394E-9256-85989F1794AB}"/>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NET SALES LAST 12 MONTHS (LTM), SEK M</c:v>
                </c:pt>
              </c:strCache>
            </c:strRef>
          </c:tx>
          <c:spPr>
            <a:ln w="28575" cap="rnd">
              <a:solidFill>
                <a:schemeClr val="accent6"/>
              </a:solidFill>
              <a:round/>
            </a:ln>
            <a:effectLst/>
          </c:spPr>
          <c:marker>
            <c:symbol val="none"/>
          </c:marker>
          <c:cat>
            <c:strRef>
              <c:f>Sheet1!$A$6:$A$18</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Sheet1!$C$6:$C$18</c:f>
              <c:numCache>
                <c:formatCode>#,##0</c:formatCode>
                <c:ptCount val="13"/>
                <c:pt idx="0">
                  <c:v>2349</c:v>
                </c:pt>
                <c:pt idx="1">
                  <c:v>2438.721</c:v>
                </c:pt>
                <c:pt idx="2">
                  <c:v>2661.9339999999997</c:v>
                </c:pt>
                <c:pt idx="3">
                  <c:v>3062.3810000000003</c:v>
                </c:pt>
                <c:pt idx="4">
                  <c:v>3527</c:v>
                </c:pt>
                <c:pt idx="5">
                  <c:v>3713</c:v>
                </c:pt>
                <c:pt idx="6">
                  <c:v>4004</c:v>
                </c:pt>
                <c:pt idx="7">
                  <c:v>4333</c:v>
                </c:pt>
                <c:pt idx="8">
                  <c:v>4508</c:v>
                </c:pt>
                <c:pt idx="9">
                  <c:v>4653.8611717000003</c:v>
                </c:pt>
                <c:pt idx="10">
                  <c:v>4680.9448706000003</c:v>
                </c:pt>
                <c:pt idx="11">
                  <c:v>4581</c:v>
                </c:pt>
                <c:pt idx="12">
                  <c:v>4681</c:v>
                </c:pt>
              </c:numCache>
            </c:numRef>
          </c:val>
          <c:smooth val="0"/>
          <c:extLst>
            <c:ext xmlns:c16="http://schemas.microsoft.com/office/drawing/2014/chart" uri="{C3380CC4-5D6E-409C-BE32-E72D297353CC}">
              <c16:uniqueId val="{0000001A-F608-394E-9256-85989F1794AB}"/>
            </c:ext>
          </c:extLst>
        </c:ser>
        <c:dLbls>
          <c:showLegendKey val="0"/>
          <c:showVal val="0"/>
          <c:showCatName val="0"/>
          <c:showSerName val="0"/>
          <c:showPercent val="0"/>
          <c:showBubbleSize val="0"/>
        </c:dLbls>
        <c:marker val="1"/>
        <c:smooth val="0"/>
        <c:axId val="381551216"/>
        <c:axId val="1965291312"/>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3971725204329586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14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valAx>
      <c:valAx>
        <c:axId val="196529131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381551216"/>
        <c:crosses val="max"/>
        <c:crossBetween val="between"/>
        <c:majorUnit val="1000"/>
      </c:valAx>
      <c:catAx>
        <c:axId val="381551216"/>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b="0" i="0" u="none" strike="noStrike" kern="1200" spc="20" baseline="0">
                    <a:solidFill>
                      <a:schemeClr val="bg1"/>
                    </a:solidFill>
                  </a:rPr>
                  <a:t>LTM</a:t>
                </a:r>
                <a:endParaRPr lang="sv-SE" sz="700" spc="20" baseline="0">
                  <a:solidFill>
                    <a:schemeClr val="bg1"/>
                  </a:solidFill>
                </a:endParaRPr>
              </a:p>
            </c:rich>
          </c:tx>
          <c:layout>
            <c:manualLayout>
              <c:xMode val="edge"/>
              <c:yMode val="edge"/>
              <c:x val="0.9014916059200353"/>
              <c:y val="4.8625728978325775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1965291312"/>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Entry>
      <c:legendEntry>
        <c:idx val="1"/>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Entry>
      <c:layout>
        <c:manualLayout>
          <c:xMode val="edge"/>
          <c:yMode val="edge"/>
          <c:x val="0"/>
          <c:y val="0.86378415045498724"/>
          <c:w val="0.99773433473234663"/>
          <c:h val="0.12474772718225285"/>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OPERATING INCOME</a:t>
            </a:r>
          </a:p>
        </c:rich>
      </c:tx>
      <c:layout>
        <c:manualLayout>
          <c:xMode val="edge"/>
          <c:yMode val="edge"/>
          <c:x val="0.40371069877034094"/>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84478008887402"/>
        </c:manualLayout>
      </c:layout>
      <c:barChart>
        <c:barDir val="col"/>
        <c:grouping val="clustered"/>
        <c:varyColors val="0"/>
        <c:ser>
          <c:idx val="0"/>
          <c:order val="0"/>
          <c:tx>
            <c:strRef>
              <c:f>Sheet1!$B$1</c:f>
              <c:strCache>
                <c:ptCount val="1"/>
                <c:pt idx="0">
                  <c:v>OPERATING INCOME, SEK M</c:v>
                </c:pt>
              </c:strCache>
            </c:strRef>
          </c:tx>
          <c:spPr>
            <a:solidFill>
              <a:schemeClr val="accent4"/>
            </a:solidFill>
            <a:ln w="9525">
              <a:noFill/>
            </a:ln>
            <a:effectLst/>
          </c:spPr>
          <c:invertIfNegative val="0"/>
          <c:dPt>
            <c:idx val="0"/>
            <c:invertIfNegative val="0"/>
            <c:bubble3D val="0"/>
            <c:spPr>
              <a:solidFill>
                <a:srgbClr val="92CED2"/>
              </a:solidFill>
              <a:ln w="9525">
                <a:solidFill>
                  <a:srgbClr val="92CED2"/>
                </a:solidFill>
              </a:ln>
              <a:effectLst/>
            </c:spPr>
            <c:extLst>
              <c:ext xmlns:c16="http://schemas.microsoft.com/office/drawing/2014/chart" uri="{C3380CC4-5D6E-409C-BE32-E72D297353CC}">
                <c16:uniqueId val="{00000001-6F46-B849-B357-27F7CD7C5102}"/>
              </c:ext>
            </c:extLst>
          </c:dPt>
          <c:dPt>
            <c:idx val="1"/>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3-6F46-B849-B357-27F7CD7C5102}"/>
              </c:ext>
            </c:extLst>
          </c:dPt>
          <c:dPt>
            <c:idx val="2"/>
            <c:invertIfNegative val="0"/>
            <c:bubble3D val="0"/>
            <c:spPr>
              <a:solidFill>
                <a:srgbClr val="92CED2">
                  <a:alpha val="40000"/>
                </a:srgbClr>
              </a:solidFill>
              <a:ln w="9525">
                <a:noFill/>
              </a:ln>
              <a:effectLst/>
            </c:spPr>
            <c:extLst>
              <c:ext xmlns:c16="http://schemas.microsoft.com/office/drawing/2014/chart" uri="{C3380CC4-5D6E-409C-BE32-E72D297353CC}">
                <c16:uniqueId val="{00000005-6F46-B849-B357-27F7CD7C5102}"/>
              </c:ext>
            </c:extLst>
          </c:dPt>
          <c:dPt>
            <c:idx val="3"/>
            <c:invertIfNegative val="0"/>
            <c:bubble3D val="0"/>
            <c:spPr>
              <a:solidFill>
                <a:srgbClr val="5B869A"/>
              </a:solidFill>
              <a:ln w="9525">
                <a:solidFill>
                  <a:srgbClr val="5B869A"/>
                </a:solidFill>
              </a:ln>
              <a:effectLst/>
            </c:spPr>
            <c:extLst>
              <c:ext xmlns:c16="http://schemas.microsoft.com/office/drawing/2014/chart" uri="{C3380CC4-5D6E-409C-BE32-E72D297353CC}">
                <c16:uniqueId val="{00000007-6F46-B849-B357-27F7CD7C5102}"/>
              </c:ext>
            </c:extLst>
          </c:dPt>
          <c:dPt>
            <c:idx val="4"/>
            <c:invertIfNegative val="0"/>
            <c:bubble3D val="0"/>
            <c:spPr>
              <a:solidFill>
                <a:srgbClr val="92CED2"/>
              </a:solidFill>
              <a:ln w="9525">
                <a:solidFill>
                  <a:srgbClr val="92CED2"/>
                </a:solidFill>
              </a:ln>
              <a:effectLst/>
            </c:spPr>
            <c:extLst>
              <c:ext xmlns:c16="http://schemas.microsoft.com/office/drawing/2014/chart" uri="{C3380CC4-5D6E-409C-BE32-E72D297353CC}">
                <c16:uniqueId val="{00000009-6F46-B849-B357-27F7CD7C5102}"/>
              </c:ext>
            </c:extLst>
          </c:dPt>
          <c:dPt>
            <c:idx val="5"/>
            <c:invertIfNegative val="0"/>
            <c:bubble3D val="0"/>
            <c:spPr>
              <a:solidFill>
                <a:schemeClr val="accent4">
                  <a:alpha val="40000"/>
                </a:schemeClr>
              </a:solidFill>
              <a:ln w="9525">
                <a:noFill/>
              </a:ln>
              <a:effectLst/>
            </c:spPr>
            <c:extLst>
              <c:ext xmlns:c16="http://schemas.microsoft.com/office/drawing/2014/chart" uri="{C3380CC4-5D6E-409C-BE32-E72D297353CC}">
                <c16:uniqueId val="{0000000B-6F46-B849-B357-27F7CD7C5102}"/>
              </c:ext>
            </c:extLst>
          </c:dPt>
          <c:dPt>
            <c:idx val="6"/>
            <c:invertIfNegative val="0"/>
            <c:bubble3D val="0"/>
            <c:spPr>
              <a:solidFill>
                <a:srgbClr val="92CED2">
                  <a:alpha val="40000"/>
                </a:srgbClr>
              </a:solidFill>
              <a:ln w="9525">
                <a:noFill/>
              </a:ln>
              <a:effectLst/>
            </c:spPr>
            <c:extLst>
              <c:ext xmlns:c16="http://schemas.microsoft.com/office/drawing/2014/chart" uri="{C3380CC4-5D6E-409C-BE32-E72D297353CC}">
                <c16:uniqueId val="{0000000D-6F46-B849-B357-27F7CD7C5102}"/>
              </c:ext>
            </c:extLst>
          </c:dPt>
          <c:dPt>
            <c:idx val="7"/>
            <c:invertIfNegative val="0"/>
            <c:bubble3D val="0"/>
            <c:spPr>
              <a:solidFill>
                <a:srgbClr val="5B869A"/>
              </a:solidFill>
              <a:ln w="9525">
                <a:solidFill>
                  <a:srgbClr val="5B869A"/>
                </a:solidFill>
              </a:ln>
              <a:effectLst/>
            </c:spPr>
            <c:extLst>
              <c:ext xmlns:c16="http://schemas.microsoft.com/office/drawing/2014/chart" uri="{C3380CC4-5D6E-409C-BE32-E72D297353CC}">
                <c16:uniqueId val="{0000000F-6F46-B849-B357-27F7CD7C5102}"/>
              </c:ext>
            </c:extLst>
          </c:dPt>
          <c:dPt>
            <c:idx val="8"/>
            <c:invertIfNegative val="0"/>
            <c:bubble3D val="0"/>
            <c:spPr>
              <a:solidFill>
                <a:srgbClr val="92CED2"/>
              </a:solidFill>
              <a:ln w="9525">
                <a:solidFill>
                  <a:srgbClr val="92CED2"/>
                </a:solidFill>
              </a:ln>
              <a:effectLst/>
            </c:spPr>
            <c:extLst>
              <c:ext xmlns:c16="http://schemas.microsoft.com/office/drawing/2014/chart" uri="{C3380CC4-5D6E-409C-BE32-E72D297353CC}">
                <c16:uniqueId val="{00000011-6F46-B849-B357-27F7CD7C5102}"/>
              </c:ext>
            </c:extLst>
          </c:dPt>
          <c:dPt>
            <c:idx val="9"/>
            <c:invertIfNegative val="0"/>
            <c:bubble3D val="0"/>
            <c:spPr>
              <a:solidFill>
                <a:schemeClr val="accent4">
                  <a:alpha val="40000"/>
                </a:schemeClr>
              </a:solidFill>
              <a:ln w="9525">
                <a:noFill/>
              </a:ln>
              <a:effectLst/>
            </c:spPr>
            <c:extLst>
              <c:ext xmlns:c16="http://schemas.microsoft.com/office/drawing/2014/chart" uri="{C3380CC4-5D6E-409C-BE32-E72D297353CC}">
                <c16:uniqueId val="{00000013-6F46-B849-B357-27F7CD7C5102}"/>
              </c:ext>
            </c:extLst>
          </c:dPt>
          <c:dPt>
            <c:idx val="10"/>
            <c:invertIfNegative val="0"/>
            <c:bubble3D val="0"/>
            <c:spPr>
              <a:solidFill>
                <a:srgbClr val="92CED2">
                  <a:alpha val="40000"/>
                </a:srgbClr>
              </a:solidFill>
              <a:ln w="9525">
                <a:noFill/>
              </a:ln>
              <a:effectLst/>
            </c:spPr>
            <c:extLst>
              <c:ext xmlns:c16="http://schemas.microsoft.com/office/drawing/2014/chart" uri="{C3380CC4-5D6E-409C-BE32-E72D297353CC}">
                <c16:uniqueId val="{00000015-6F46-B849-B357-27F7CD7C5102}"/>
              </c:ext>
            </c:extLst>
          </c:dPt>
          <c:dPt>
            <c:idx val="11"/>
            <c:invertIfNegative val="0"/>
            <c:bubble3D val="0"/>
            <c:spPr>
              <a:solidFill>
                <a:srgbClr val="5B869A"/>
              </a:solidFill>
              <a:ln w="9525">
                <a:solidFill>
                  <a:srgbClr val="5B869A"/>
                </a:solidFill>
              </a:ln>
              <a:effectLst/>
            </c:spPr>
            <c:extLst>
              <c:ext xmlns:c16="http://schemas.microsoft.com/office/drawing/2014/chart" uri="{C3380CC4-5D6E-409C-BE32-E72D297353CC}">
                <c16:uniqueId val="{00000016-2D4E-45C8-A0E9-4964FC5B537D}"/>
              </c:ext>
            </c:extLst>
          </c:dPt>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Sheet1!$B$7:$B$19</c:f>
              <c:numCache>
                <c:formatCode>0</c:formatCode>
                <c:ptCount val="13"/>
                <c:pt idx="0">
                  <c:v>-3.4950000000000001</c:v>
                </c:pt>
                <c:pt idx="1">
                  <c:v>96.225999999999999</c:v>
                </c:pt>
                <c:pt idx="2">
                  <c:v>83.914000000000001</c:v>
                </c:pt>
                <c:pt idx="3" formatCode="#,##0">
                  <c:v>20.68</c:v>
                </c:pt>
                <c:pt idx="4" formatCode="#,##0">
                  <c:v>70.742828999999603</c:v>
                </c:pt>
                <c:pt idx="5" formatCode="#,##0">
                  <c:v>114.61892620000039</c:v>
                </c:pt>
                <c:pt idx="6" formatCode="#,##0">
                  <c:v>126.53312420000124</c:v>
                </c:pt>
                <c:pt idx="7" formatCode="#,##0">
                  <c:v>121.76804160000016</c:v>
                </c:pt>
                <c:pt idx="8" formatCode="#,##0">
                  <c:v>134</c:v>
                </c:pt>
                <c:pt idx="9" formatCode="#,##0">
                  <c:v>169.58245410000012</c:v>
                </c:pt>
                <c:pt idx="10" formatCode="#,##0">
                  <c:v>174.75535919999899</c:v>
                </c:pt>
                <c:pt idx="11" formatCode="#,##0">
                  <c:v>109</c:v>
                </c:pt>
                <c:pt idx="12" formatCode="#,##0">
                  <c:v>93</c:v>
                </c:pt>
              </c:numCache>
            </c:numRef>
          </c:val>
          <c:extLst>
            <c:ext xmlns:c16="http://schemas.microsoft.com/office/drawing/2014/chart" uri="{C3380CC4-5D6E-409C-BE32-E72D297353CC}">
              <c16:uniqueId val="{0000001A-6F46-B849-B357-27F7CD7C5102}"/>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B-6F46-B849-B357-27F7CD7C5102}"/>
            </c:ext>
          </c:extLst>
        </c:ser>
        <c:dLbls>
          <c:showLegendKey val="0"/>
          <c:showVal val="0"/>
          <c:showCatName val="0"/>
          <c:showSerName val="0"/>
          <c:showPercent val="0"/>
          <c:showBubbleSize val="0"/>
        </c:dLbls>
        <c:gapWidth val="219"/>
        <c:overlap val="-27"/>
        <c:axId val="466840863"/>
        <c:axId val="466846271"/>
        <c:extLst/>
      </c:barChart>
      <c:lineChart>
        <c:grouping val="standard"/>
        <c:varyColors val="0"/>
        <c:ser>
          <c:idx val="2"/>
          <c:order val="2"/>
          <c:tx>
            <c:strRef>
              <c:f>Sheet1!$C$1</c:f>
              <c:strCache>
                <c:ptCount val="1"/>
                <c:pt idx="0">
                  <c:v>OPERATING INCOME LAST 12 MONTHS, SEK M</c:v>
                </c:pt>
              </c:strCache>
            </c:strRef>
          </c:tx>
          <c:spPr>
            <a:ln w="28575" cap="rnd">
              <a:solidFill>
                <a:schemeClr val="accent6"/>
              </a:solidFill>
              <a:round/>
            </a:ln>
            <a:effectLst/>
          </c:spPr>
          <c:marker>
            <c:symbol val="none"/>
          </c:marker>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Sheet1!$C$7:$C$19</c:f>
              <c:numCache>
                <c:formatCode>0</c:formatCode>
                <c:ptCount val="13"/>
                <c:pt idx="0">
                  <c:v>-17.500999999999987</c:v>
                </c:pt>
                <c:pt idx="1">
                  <c:v>10.873000000000005</c:v>
                </c:pt>
                <c:pt idx="2">
                  <c:v>93.369</c:v>
                </c:pt>
                <c:pt idx="3">
                  <c:v>197.32499999999999</c:v>
                </c:pt>
                <c:pt idx="4">
                  <c:v>272</c:v>
                </c:pt>
                <c:pt idx="5">
                  <c:v>289.9557552</c:v>
                </c:pt>
                <c:pt idx="6">
                  <c:v>333</c:v>
                </c:pt>
                <c:pt idx="7">
                  <c:v>434</c:v>
                </c:pt>
                <c:pt idx="8">
                  <c:v>497</c:v>
                </c:pt>
                <c:pt idx="9" formatCode="#,##0">
                  <c:v>551.60156540000253</c:v>
                </c:pt>
                <c:pt idx="10" formatCode="#,##0">
                  <c:v>599.82380039999896</c:v>
                </c:pt>
                <c:pt idx="11" formatCode="#,##0">
                  <c:v>587</c:v>
                </c:pt>
                <c:pt idx="12" formatCode="#,##0">
                  <c:v>547</c:v>
                </c:pt>
              </c:numCache>
            </c:numRef>
          </c:val>
          <c:smooth val="0"/>
          <c:extLst>
            <c:ext xmlns:c16="http://schemas.microsoft.com/office/drawing/2014/chart" uri="{C3380CC4-5D6E-409C-BE32-E72D297353CC}">
              <c16:uniqueId val="{0000001C-6F46-B849-B357-27F7CD7C5102}"/>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1633900301892362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majorUnit val="40"/>
      </c:valAx>
      <c:valAx>
        <c:axId val="2052074944"/>
        <c:scaling>
          <c:orientation val="minMax"/>
          <c:min val="-2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2052072448"/>
        <c:crosses val="max"/>
        <c:crossBetween val="between"/>
        <c:majorUnit val="2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LTM</a:t>
                </a:r>
              </a:p>
            </c:rich>
          </c:tx>
          <c:layout>
            <c:manualLayout>
              <c:xMode val="edge"/>
              <c:yMode val="edge"/>
              <c:x val="0.90110503644797879"/>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Entry>
      <c:layout>
        <c:manualLayout>
          <c:xMode val="edge"/>
          <c:yMode val="edge"/>
          <c:x val="0"/>
          <c:y val="0.85993193911594834"/>
          <c:w val="0.99631631179555791"/>
          <c:h val="0.12474772718225285"/>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NET SALES</a:t>
            </a:r>
          </a:p>
        </c:rich>
      </c:tx>
      <c:layout>
        <c:manualLayout>
          <c:xMode val="edge"/>
          <c:yMode val="edge"/>
          <c:x val="0.44585597525955378"/>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7904432415095433"/>
        </c:manualLayout>
      </c:layout>
      <c:barChart>
        <c:barDir val="col"/>
        <c:grouping val="clustered"/>
        <c:varyColors val="0"/>
        <c:ser>
          <c:idx val="0"/>
          <c:order val="0"/>
          <c:tx>
            <c:strRef>
              <c:f>Sheet1!$B$1</c:f>
              <c:strCache>
                <c:ptCount val="1"/>
                <c:pt idx="0">
                  <c:v>NET SALES, SEK M</c:v>
                </c:pt>
              </c:strCache>
            </c:strRef>
          </c:tx>
          <c:spPr>
            <a:solidFill>
              <a:schemeClr val="accent3"/>
            </a:solidFill>
            <a:ln>
              <a:noFill/>
            </a:ln>
            <a:effectLst/>
          </c:spPr>
          <c:invertIfNegative val="0"/>
          <c:dPt>
            <c:idx val="0"/>
            <c:invertIfNegative val="0"/>
            <c:bubble3D val="0"/>
            <c:spPr>
              <a:solidFill>
                <a:srgbClr val="A6D5AF"/>
              </a:solidFill>
              <a:ln>
                <a:solidFill>
                  <a:srgbClr val="A6D5AF"/>
                </a:solidFill>
              </a:ln>
              <a:effectLst/>
            </c:spPr>
            <c:extLst>
              <c:ext xmlns:c16="http://schemas.microsoft.com/office/drawing/2014/chart" uri="{C3380CC4-5D6E-409C-BE32-E72D297353CC}">
                <c16:uniqueId val="{00000001-E4B8-8048-B144-B8C7646F5E79}"/>
              </c:ext>
            </c:extLst>
          </c:dPt>
          <c:dPt>
            <c:idx val="1"/>
            <c:invertIfNegative val="0"/>
            <c:bubble3D val="0"/>
            <c:spPr>
              <a:solidFill>
                <a:schemeClr val="accent3">
                  <a:alpha val="40000"/>
                </a:schemeClr>
              </a:solidFill>
              <a:ln>
                <a:noFill/>
              </a:ln>
              <a:effectLst/>
            </c:spPr>
            <c:extLst>
              <c:ext xmlns:c16="http://schemas.microsoft.com/office/drawing/2014/chart" uri="{C3380CC4-5D6E-409C-BE32-E72D297353CC}">
                <c16:uniqueId val="{00000003-E4B8-8048-B144-B8C7646F5E79}"/>
              </c:ext>
            </c:extLst>
          </c:dPt>
          <c:dPt>
            <c:idx val="2"/>
            <c:invertIfNegative val="0"/>
            <c:bubble3D val="0"/>
            <c:spPr>
              <a:solidFill>
                <a:schemeClr val="accent3">
                  <a:alpha val="40000"/>
                </a:schemeClr>
              </a:solidFill>
              <a:ln>
                <a:noFill/>
              </a:ln>
              <a:effectLst/>
            </c:spPr>
            <c:extLst>
              <c:ext xmlns:c16="http://schemas.microsoft.com/office/drawing/2014/chart" uri="{C3380CC4-5D6E-409C-BE32-E72D297353CC}">
                <c16:uniqueId val="{00000005-E4B8-8048-B144-B8C7646F5E79}"/>
              </c:ext>
            </c:extLst>
          </c:dPt>
          <c:dPt>
            <c:idx val="3"/>
            <c:invertIfNegative val="0"/>
            <c:bubble3D val="0"/>
            <c:spPr>
              <a:solidFill>
                <a:srgbClr val="597C5C"/>
              </a:solidFill>
              <a:ln>
                <a:noFill/>
              </a:ln>
              <a:effectLst/>
            </c:spPr>
            <c:extLst>
              <c:ext xmlns:c16="http://schemas.microsoft.com/office/drawing/2014/chart" uri="{C3380CC4-5D6E-409C-BE32-E72D297353CC}">
                <c16:uniqueId val="{00000007-E4B8-8048-B144-B8C7646F5E79}"/>
              </c:ext>
            </c:extLst>
          </c:dPt>
          <c:dPt>
            <c:idx val="4"/>
            <c:invertIfNegative val="0"/>
            <c:bubble3D val="0"/>
            <c:spPr>
              <a:solidFill>
                <a:srgbClr val="A6D5AF"/>
              </a:solidFill>
              <a:ln>
                <a:solidFill>
                  <a:srgbClr val="A6D5AF"/>
                </a:solidFill>
              </a:ln>
              <a:effectLst/>
            </c:spPr>
            <c:extLst>
              <c:ext xmlns:c16="http://schemas.microsoft.com/office/drawing/2014/chart" uri="{C3380CC4-5D6E-409C-BE32-E72D297353CC}">
                <c16:uniqueId val="{00000009-E4B8-8048-B144-B8C7646F5E79}"/>
              </c:ext>
            </c:extLst>
          </c:dPt>
          <c:dPt>
            <c:idx val="5"/>
            <c:invertIfNegative val="0"/>
            <c:bubble3D val="0"/>
            <c:spPr>
              <a:solidFill>
                <a:schemeClr val="accent3">
                  <a:alpha val="40000"/>
                </a:schemeClr>
              </a:solidFill>
              <a:ln>
                <a:noFill/>
              </a:ln>
              <a:effectLst/>
            </c:spPr>
            <c:extLst>
              <c:ext xmlns:c16="http://schemas.microsoft.com/office/drawing/2014/chart" uri="{C3380CC4-5D6E-409C-BE32-E72D297353CC}">
                <c16:uniqueId val="{0000000B-E4B8-8048-B144-B8C7646F5E79}"/>
              </c:ext>
            </c:extLst>
          </c:dPt>
          <c:dPt>
            <c:idx val="6"/>
            <c:invertIfNegative val="0"/>
            <c:bubble3D val="0"/>
            <c:spPr>
              <a:solidFill>
                <a:schemeClr val="accent3">
                  <a:alpha val="40000"/>
                </a:schemeClr>
              </a:solidFill>
              <a:ln>
                <a:noFill/>
              </a:ln>
              <a:effectLst/>
            </c:spPr>
            <c:extLst>
              <c:ext xmlns:c16="http://schemas.microsoft.com/office/drawing/2014/chart" uri="{C3380CC4-5D6E-409C-BE32-E72D297353CC}">
                <c16:uniqueId val="{0000000D-E4B8-8048-B144-B8C7646F5E79}"/>
              </c:ext>
            </c:extLst>
          </c:dPt>
          <c:dPt>
            <c:idx val="7"/>
            <c:invertIfNegative val="0"/>
            <c:bubble3D val="0"/>
            <c:spPr>
              <a:solidFill>
                <a:srgbClr val="597C5C"/>
              </a:solidFill>
              <a:ln>
                <a:solidFill>
                  <a:srgbClr val="597C5C"/>
                </a:solidFill>
              </a:ln>
              <a:effectLst/>
            </c:spPr>
            <c:extLst>
              <c:ext xmlns:c16="http://schemas.microsoft.com/office/drawing/2014/chart" uri="{C3380CC4-5D6E-409C-BE32-E72D297353CC}">
                <c16:uniqueId val="{0000000F-E4B8-8048-B144-B8C7646F5E79}"/>
              </c:ext>
            </c:extLst>
          </c:dPt>
          <c:dPt>
            <c:idx val="8"/>
            <c:invertIfNegative val="0"/>
            <c:bubble3D val="0"/>
            <c:spPr>
              <a:solidFill>
                <a:srgbClr val="A6D5AF"/>
              </a:solidFill>
              <a:ln>
                <a:solidFill>
                  <a:srgbClr val="A6D5AF"/>
                </a:solidFill>
              </a:ln>
              <a:effectLst/>
            </c:spPr>
            <c:extLst>
              <c:ext xmlns:c16="http://schemas.microsoft.com/office/drawing/2014/chart" uri="{C3380CC4-5D6E-409C-BE32-E72D297353CC}">
                <c16:uniqueId val="{00000011-E4B8-8048-B144-B8C7646F5E79}"/>
              </c:ext>
            </c:extLst>
          </c:dPt>
          <c:dPt>
            <c:idx val="9"/>
            <c:invertIfNegative val="0"/>
            <c:bubble3D val="0"/>
            <c:spPr>
              <a:solidFill>
                <a:schemeClr val="accent3">
                  <a:alpha val="40000"/>
                </a:schemeClr>
              </a:solidFill>
              <a:ln>
                <a:noFill/>
              </a:ln>
              <a:effectLst/>
            </c:spPr>
            <c:extLst>
              <c:ext xmlns:c16="http://schemas.microsoft.com/office/drawing/2014/chart" uri="{C3380CC4-5D6E-409C-BE32-E72D297353CC}">
                <c16:uniqueId val="{00000013-E4B8-8048-B144-B8C7646F5E79}"/>
              </c:ext>
            </c:extLst>
          </c:dPt>
          <c:dPt>
            <c:idx val="10"/>
            <c:invertIfNegative val="0"/>
            <c:bubble3D val="0"/>
            <c:spPr>
              <a:solidFill>
                <a:schemeClr val="accent3">
                  <a:alpha val="40000"/>
                </a:schemeClr>
              </a:solidFill>
              <a:ln>
                <a:noFill/>
              </a:ln>
              <a:effectLst/>
            </c:spPr>
            <c:extLst>
              <c:ext xmlns:c16="http://schemas.microsoft.com/office/drawing/2014/chart" uri="{C3380CC4-5D6E-409C-BE32-E72D297353CC}">
                <c16:uniqueId val="{00000015-E4B8-8048-B144-B8C7646F5E79}"/>
              </c:ext>
            </c:extLst>
          </c:dPt>
          <c:dPt>
            <c:idx val="11"/>
            <c:invertIfNegative val="0"/>
            <c:bubble3D val="0"/>
            <c:spPr>
              <a:solidFill>
                <a:srgbClr val="597C5C"/>
              </a:solidFill>
              <a:ln>
                <a:solidFill>
                  <a:srgbClr val="597C5C"/>
                </a:solidFill>
              </a:ln>
              <a:effectLst/>
            </c:spPr>
            <c:extLst>
              <c:ext xmlns:c16="http://schemas.microsoft.com/office/drawing/2014/chart" uri="{C3380CC4-5D6E-409C-BE32-E72D297353CC}">
                <c16:uniqueId val="{00000016-54E8-4C28-AEC3-A6D2C6058299}"/>
              </c:ext>
            </c:extLst>
          </c:dPt>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Sheet1!$B$7:$B$19</c:f>
              <c:numCache>
                <c:formatCode>#,##0</c:formatCode>
                <c:ptCount val="13"/>
                <c:pt idx="0">
                  <c:v>615.80600000000004</c:v>
                </c:pt>
                <c:pt idx="1">
                  <c:v>596.39200000000005</c:v>
                </c:pt>
                <c:pt idx="2">
                  <c:v>655.56</c:v>
                </c:pt>
                <c:pt idx="3">
                  <c:v>641.97199999999998</c:v>
                </c:pt>
                <c:pt idx="4">
                  <c:v>751</c:v>
                </c:pt>
                <c:pt idx="5">
                  <c:v>791</c:v>
                </c:pt>
                <c:pt idx="6">
                  <c:v>787</c:v>
                </c:pt>
                <c:pt idx="7">
                  <c:v>747</c:v>
                </c:pt>
                <c:pt idx="8">
                  <c:v>788</c:v>
                </c:pt>
                <c:pt idx="9">
                  <c:v>745.75031180000008</c:v>
                </c:pt>
                <c:pt idx="10">
                  <c:v>756.99805919999994</c:v>
                </c:pt>
                <c:pt idx="11">
                  <c:v>705</c:v>
                </c:pt>
                <c:pt idx="12">
                  <c:v>806</c:v>
                </c:pt>
              </c:numCache>
            </c:numRef>
          </c:val>
          <c:extLst>
            <c:ext xmlns:c16="http://schemas.microsoft.com/office/drawing/2014/chart" uri="{C3380CC4-5D6E-409C-BE32-E72D297353CC}">
              <c16:uniqueId val="{00000018-E4B8-8048-B144-B8C7646F5E79}"/>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9-E4B8-8048-B144-B8C7646F5E79}"/>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NET SALES LAST 12 MONTHS (LTM), SEK M</c:v>
                </c:pt>
              </c:strCache>
            </c:strRef>
          </c:tx>
          <c:spPr>
            <a:ln w="28575" cap="rnd">
              <a:solidFill>
                <a:schemeClr val="accent6"/>
              </a:solidFill>
              <a:round/>
            </a:ln>
            <a:effectLst/>
          </c:spPr>
          <c:marker>
            <c:symbol val="none"/>
          </c:marker>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Sheet1!$C$7:$C$19</c:f>
              <c:numCache>
                <c:formatCode>#,##0</c:formatCode>
                <c:ptCount val="13"/>
                <c:pt idx="0">
                  <c:v>2138.942</c:v>
                </c:pt>
                <c:pt idx="1">
                  <c:v>2251.3890000000001</c:v>
                </c:pt>
                <c:pt idx="2">
                  <c:v>2399.2129999999997</c:v>
                </c:pt>
                <c:pt idx="3">
                  <c:v>2509.73</c:v>
                </c:pt>
                <c:pt idx="4">
                  <c:v>2645</c:v>
                </c:pt>
                <c:pt idx="5">
                  <c:v>2840</c:v>
                </c:pt>
                <c:pt idx="6">
                  <c:v>2972</c:v>
                </c:pt>
                <c:pt idx="7">
                  <c:v>3077</c:v>
                </c:pt>
                <c:pt idx="8">
                  <c:v>3113</c:v>
                </c:pt>
                <c:pt idx="9">
                  <c:v>3067.619373699999</c:v>
                </c:pt>
                <c:pt idx="10">
                  <c:v>3037.3563362</c:v>
                </c:pt>
                <c:pt idx="11">
                  <c:v>2996</c:v>
                </c:pt>
                <c:pt idx="12">
                  <c:v>3014</c:v>
                </c:pt>
              </c:numCache>
            </c:numRef>
          </c:val>
          <c:smooth val="0"/>
          <c:extLst>
            <c:ext xmlns:c16="http://schemas.microsoft.com/office/drawing/2014/chart" uri="{C3380CC4-5D6E-409C-BE32-E72D297353CC}">
              <c16:uniqueId val="{0000001A-E4B8-8048-B144-B8C7646F5E79}"/>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1633900301892362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max val="1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majorUnit val="200"/>
      </c:valAx>
      <c:valAx>
        <c:axId val="205207494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2052072448"/>
        <c:crosses val="max"/>
        <c:crossBetween val="between"/>
        <c:majorUnit val="700"/>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LTM</a:t>
                </a:r>
              </a:p>
            </c:rich>
          </c:tx>
          <c:layout>
            <c:manualLayout>
              <c:xMode val="edge"/>
              <c:yMode val="edge"/>
              <c:x val="0.89876721154554151"/>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ayout>
        <c:manualLayout>
          <c:xMode val="edge"/>
          <c:yMode val="edge"/>
          <c:x val="0"/>
          <c:y val="0.86923856141231959"/>
          <c:w val="1"/>
          <c:h val="0.1114370653427993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en-US" sz="700" b="0" spc="20" baseline="0" noProof="0">
                <a:solidFill>
                  <a:schemeClr val="bg1"/>
                </a:solidFill>
              </a:rPr>
              <a:t>OPERATING INCOME</a:t>
            </a:r>
          </a:p>
        </c:rich>
      </c:tx>
      <c:layout>
        <c:manualLayout>
          <c:xMode val="edge"/>
          <c:yMode val="edge"/>
          <c:x val="0.40604852367277816"/>
          <c:y val="5.112723989897338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autoTitleDeleted val="0"/>
    <c:plotArea>
      <c:layout>
        <c:manualLayout>
          <c:layoutTarget val="inner"/>
          <c:xMode val="edge"/>
          <c:yMode val="edge"/>
          <c:x val="0.11085675032434078"/>
          <c:y val="0.20695434942304111"/>
          <c:w val="0.77828649935131844"/>
          <c:h val="0.47904432415095433"/>
        </c:manualLayout>
      </c:layout>
      <c:barChart>
        <c:barDir val="col"/>
        <c:grouping val="clustered"/>
        <c:varyColors val="0"/>
        <c:ser>
          <c:idx val="0"/>
          <c:order val="0"/>
          <c:tx>
            <c:strRef>
              <c:f>Sheet1!$B$1</c:f>
              <c:strCache>
                <c:ptCount val="1"/>
                <c:pt idx="0">
                  <c:v>OPERATING INCOME, SEK M</c:v>
                </c:pt>
              </c:strCache>
            </c:strRef>
          </c:tx>
          <c:spPr>
            <a:solidFill>
              <a:schemeClr val="accent3">
                <a:alpha val="40000"/>
              </a:schemeClr>
            </a:solidFill>
            <a:ln>
              <a:noFill/>
            </a:ln>
            <a:effectLst/>
          </c:spPr>
          <c:invertIfNegative val="0"/>
          <c:dPt>
            <c:idx val="0"/>
            <c:invertIfNegative val="0"/>
            <c:bubble3D val="0"/>
            <c:spPr>
              <a:solidFill>
                <a:srgbClr val="A6D5AF"/>
              </a:solidFill>
              <a:ln>
                <a:solidFill>
                  <a:srgbClr val="A6D5AF"/>
                </a:solidFill>
              </a:ln>
              <a:effectLst/>
            </c:spPr>
            <c:extLst>
              <c:ext xmlns:c16="http://schemas.microsoft.com/office/drawing/2014/chart" uri="{C3380CC4-5D6E-409C-BE32-E72D297353CC}">
                <c16:uniqueId val="{00000001-CEF2-7441-94CD-08B67BFDFB3B}"/>
              </c:ext>
            </c:extLst>
          </c:dPt>
          <c:dPt>
            <c:idx val="1"/>
            <c:invertIfNegative val="0"/>
            <c:bubble3D val="0"/>
            <c:spPr>
              <a:solidFill>
                <a:schemeClr val="accent3">
                  <a:alpha val="40000"/>
                </a:schemeClr>
              </a:solidFill>
              <a:ln>
                <a:noFill/>
              </a:ln>
              <a:effectLst/>
            </c:spPr>
            <c:extLst>
              <c:ext xmlns:c16="http://schemas.microsoft.com/office/drawing/2014/chart" uri="{C3380CC4-5D6E-409C-BE32-E72D297353CC}">
                <c16:uniqueId val="{00000003-CEF2-7441-94CD-08B67BFDFB3B}"/>
              </c:ext>
            </c:extLst>
          </c:dPt>
          <c:dPt>
            <c:idx val="2"/>
            <c:invertIfNegative val="0"/>
            <c:bubble3D val="0"/>
            <c:spPr>
              <a:solidFill>
                <a:schemeClr val="accent3">
                  <a:alpha val="40000"/>
                </a:schemeClr>
              </a:solidFill>
              <a:ln>
                <a:noFill/>
              </a:ln>
              <a:effectLst/>
            </c:spPr>
            <c:extLst>
              <c:ext xmlns:c16="http://schemas.microsoft.com/office/drawing/2014/chart" uri="{C3380CC4-5D6E-409C-BE32-E72D297353CC}">
                <c16:uniqueId val="{00000005-CEF2-7441-94CD-08B67BFDFB3B}"/>
              </c:ext>
            </c:extLst>
          </c:dPt>
          <c:dPt>
            <c:idx val="3"/>
            <c:invertIfNegative val="0"/>
            <c:bubble3D val="0"/>
            <c:spPr>
              <a:solidFill>
                <a:srgbClr val="597C5C"/>
              </a:solidFill>
              <a:ln>
                <a:noFill/>
              </a:ln>
              <a:effectLst/>
            </c:spPr>
            <c:extLst>
              <c:ext xmlns:c16="http://schemas.microsoft.com/office/drawing/2014/chart" uri="{C3380CC4-5D6E-409C-BE32-E72D297353CC}">
                <c16:uniqueId val="{00000007-CEF2-7441-94CD-08B67BFDFB3B}"/>
              </c:ext>
            </c:extLst>
          </c:dPt>
          <c:dPt>
            <c:idx val="4"/>
            <c:invertIfNegative val="0"/>
            <c:bubble3D val="0"/>
            <c:spPr>
              <a:solidFill>
                <a:srgbClr val="A6D5AF"/>
              </a:solidFill>
              <a:ln>
                <a:solidFill>
                  <a:srgbClr val="A6D5AF"/>
                </a:solidFill>
              </a:ln>
              <a:effectLst/>
            </c:spPr>
            <c:extLst>
              <c:ext xmlns:c16="http://schemas.microsoft.com/office/drawing/2014/chart" uri="{C3380CC4-5D6E-409C-BE32-E72D297353CC}">
                <c16:uniqueId val="{00000009-CEF2-7441-94CD-08B67BFDFB3B}"/>
              </c:ext>
            </c:extLst>
          </c:dPt>
          <c:dPt>
            <c:idx val="5"/>
            <c:invertIfNegative val="0"/>
            <c:bubble3D val="0"/>
            <c:spPr>
              <a:solidFill>
                <a:schemeClr val="accent3">
                  <a:alpha val="40000"/>
                </a:schemeClr>
              </a:solidFill>
              <a:ln>
                <a:noFill/>
              </a:ln>
              <a:effectLst/>
            </c:spPr>
            <c:extLst>
              <c:ext xmlns:c16="http://schemas.microsoft.com/office/drawing/2014/chart" uri="{C3380CC4-5D6E-409C-BE32-E72D297353CC}">
                <c16:uniqueId val="{0000000B-CEF2-7441-94CD-08B67BFDFB3B}"/>
              </c:ext>
            </c:extLst>
          </c:dPt>
          <c:dPt>
            <c:idx val="6"/>
            <c:invertIfNegative val="0"/>
            <c:bubble3D val="0"/>
            <c:spPr>
              <a:solidFill>
                <a:schemeClr val="accent3">
                  <a:alpha val="40000"/>
                </a:schemeClr>
              </a:solidFill>
              <a:ln>
                <a:noFill/>
              </a:ln>
              <a:effectLst/>
            </c:spPr>
            <c:extLst>
              <c:ext xmlns:c16="http://schemas.microsoft.com/office/drawing/2014/chart" uri="{C3380CC4-5D6E-409C-BE32-E72D297353CC}">
                <c16:uniqueId val="{0000000D-CEF2-7441-94CD-08B67BFDFB3B}"/>
              </c:ext>
            </c:extLst>
          </c:dPt>
          <c:dPt>
            <c:idx val="7"/>
            <c:invertIfNegative val="0"/>
            <c:bubble3D val="0"/>
            <c:spPr>
              <a:solidFill>
                <a:srgbClr val="597C5C"/>
              </a:solidFill>
              <a:ln>
                <a:solidFill>
                  <a:srgbClr val="597C5C"/>
                </a:solidFill>
              </a:ln>
              <a:effectLst/>
            </c:spPr>
            <c:extLst>
              <c:ext xmlns:c16="http://schemas.microsoft.com/office/drawing/2014/chart" uri="{C3380CC4-5D6E-409C-BE32-E72D297353CC}">
                <c16:uniqueId val="{0000000F-CEF2-7441-94CD-08B67BFDFB3B}"/>
              </c:ext>
            </c:extLst>
          </c:dPt>
          <c:dPt>
            <c:idx val="8"/>
            <c:invertIfNegative val="0"/>
            <c:bubble3D val="0"/>
            <c:spPr>
              <a:solidFill>
                <a:srgbClr val="A6D5AF"/>
              </a:solidFill>
              <a:ln>
                <a:solidFill>
                  <a:srgbClr val="A6D5AF"/>
                </a:solidFill>
              </a:ln>
              <a:effectLst/>
            </c:spPr>
            <c:extLst>
              <c:ext xmlns:c16="http://schemas.microsoft.com/office/drawing/2014/chart" uri="{C3380CC4-5D6E-409C-BE32-E72D297353CC}">
                <c16:uniqueId val="{00000011-CEF2-7441-94CD-08B67BFDFB3B}"/>
              </c:ext>
            </c:extLst>
          </c:dPt>
          <c:dPt>
            <c:idx val="9"/>
            <c:invertIfNegative val="0"/>
            <c:bubble3D val="0"/>
            <c:spPr>
              <a:solidFill>
                <a:schemeClr val="accent3">
                  <a:alpha val="40000"/>
                </a:schemeClr>
              </a:solidFill>
              <a:ln>
                <a:noFill/>
              </a:ln>
              <a:effectLst/>
            </c:spPr>
            <c:extLst>
              <c:ext xmlns:c16="http://schemas.microsoft.com/office/drawing/2014/chart" uri="{C3380CC4-5D6E-409C-BE32-E72D297353CC}">
                <c16:uniqueId val="{00000013-CEF2-7441-94CD-08B67BFDFB3B}"/>
              </c:ext>
            </c:extLst>
          </c:dPt>
          <c:dPt>
            <c:idx val="11"/>
            <c:invertIfNegative val="0"/>
            <c:bubble3D val="0"/>
            <c:spPr>
              <a:solidFill>
                <a:srgbClr val="597C5C"/>
              </a:solidFill>
              <a:ln>
                <a:noFill/>
              </a:ln>
              <a:effectLst/>
            </c:spPr>
            <c:extLst>
              <c:ext xmlns:c16="http://schemas.microsoft.com/office/drawing/2014/chart" uri="{C3380CC4-5D6E-409C-BE32-E72D297353CC}">
                <c16:uniqueId val="{00000015-A672-42FF-83C6-96EE7F75B121}"/>
              </c:ext>
            </c:extLst>
          </c:dPt>
          <c:dPt>
            <c:idx val="12"/>
            <c:invertIfNegative val="0"/>
            <c:bubble3D val="0"/>
            <c:spPr>
              <a:solidFill>
                <a:srgbClr val="A6D5AF"/>
              </a:solidFill>
              <a:ln>
                <a:solidFill>
                  <a:srgbClr val="A6D5AF"/>
                </a:solidFill>
              </a:ln>
              <a:effectLst/>
            </c:spPr>
            <c:extLst>
              <c:ext xmlns:c16="http://schemas.microsoft.com/office/drawing/2014/chart" uri="{C3380CC4-5D6E-409C-BE32-E72D297353CC}">
                <c16:uniqueId val="{00000016-A672-42FF-83C6-96EE7F75B121}"/>
              </c:ext>
            </c:extLst>
          </c:dPt>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Sheet1!$B$7:$B$19</c:f>
              <c:numCache>
                <c:formatCode>#,##0</c:formatCode>
                <c:ptCount val="13"/>
                <c:pt idx="0">
                  <c:v>61.834000000000003</c:v>
                </c:pt>
                <c:pt idx="1">
                  <c:v>55.262</c:v>
                </c:pt>
                <c:pt idx="2">
                  <c:v>26.001000000000001</c:v>
                </c:pt>
                <c:pt idx="3">
                  <c:v>30.696000000000002</c:v>
                </c:pt>
                <c:pt idx="4">
                  <c:v>20</c:v>
                </c:pt>
                <c:pt idx="5">
                  <c:v>39.195679299999988</c:v>
                </c:pt>
                <c:pt idx="6">
                  <c:v>27</c:v>
                </c:pt>
                <c:pt idx="7">
                  <c:v>8</c:v>
                </c:pt>
                <c:pt idx="8">
                  <c:v>36</c:v>
                </c:pt>
                <c:pt idx="9">
                  <c:v>55.414963800000081</c:v>
                </c:pt>
                <c:pt idx="10">
                  <c:v>16.598135399999901</c:v>
                </c:pt>
                <c:pt idx="11">
                  <c:v>30</c:v>
                </c:pt>
                <c:pt idx="12">
                  <c:v>42</c:v>
                </c:pt>
              </c:numCache>
            </c:numRef>
          </c:val>
          <c:extLst>
            <c:ext xmlns:c16="http://schemas.microsoft.com/office/drawing/2014/chart" uri="{C3380CC4-5D6E-409C-BE32-E72D297353CC}">
              <c16:uniqueId val="{00000018-CEF2-7441-94CD-08B67BFDFB3B}"/>
            </c:ext>
          </c:extLst>
        </c:ser>
        <c:ser>
          <c:idx val="1"/>
          <c:order val="1"/>
          <c:tx>
            <c:strRef>
              <c:f>Sheet1!#REF!</c:f>
              <c:strCache>
                <c:ptCount val="1"/>
                <c:pt idx="0">
                  <c:v>#REF!</c:v>
                </c:pt>
              </c:strCache>
              <c:extLst xmlns:c15="http://schemas.microsoft.com/office/drawing/2012/chart"/>
            </c:strRef>
          </c:tx>
          <c:spPr>
            <a:solidFill>
              <a:schemeClr val="accent2"/>
            </a:solidFill>
            <a:ln>
              <a:noFill/>
            </a:ln>
            <a:effectLst/>
          </c:spPr>
          <c:invertIfNegative val="0"/>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Sheet1!#REF!</c:f>
              <c:extLst xmlns:c15="http://schemas.microsoft.com/office/drawing/2012/chart"/>
            </c:numRef>
          </c:val>
          <c:extLst xmlns:c15="http://schemas.microsoft.com/office/drawing/2012/chart">
            <c:ext xmlns:c16="http://schemas.microsoft.com/office/drawing/2014/chart" uri="{C3380CC4-5D6E-409C-BE32-E72D297353CC}">
              <c16:uniqueId val="{00000019-CEF2-7441-94CD-08B67BFDFB3B}"/>
            </c:ext>
          </c:extLst>
        </c:ser>
        <c:dLbls>
          <c:showLegendKey val="0"/>
          <c:showVal val="0"/>
          <c:showCatName val="0"/>
          <c:showSerName val="0"/>
          <c:showPercent val="0"/>
          <c:showBubbleSize val="0"/>
        </c:dLbls>
        <c:gapWidth val="200"/>
        <c:overlap val="-27"/>
        <c:axId val="466840863"/>
        <c:axId val="466846271"/>
        <c:extLst/>
      </c:barChart>
      <c:lineChart>
        <c:grouping val="standard"/>
        <c:varyColors val="0"/>
        <c:ser>
          <c:idx val="2"/>
          <c:order val="2"/>
          <c:tx>
            <c:strRef>
              <c:f>Sheet1!$C$1</c:f>
              <c:strCache>
                <c:ptCount val="1"/>
                <c:pt idx="0">
                  <c:v>OPERATING INCOME LAST 12 MONTHS, SEK M</c:v>
                </c:pt>
              </c:strCache>
            </c:strRef>
          </c:tx>
          <c:spPr>
            <a:ln w="28575" cap="rnd">
              <a:solidFill>
                <a:schemeClr val="accent6"/>
              </a:solidFill>
              <a:round/>
            </a:ln>
            <a:effectLst/>
          </c:spPr>
          <c:marker>
            <c:symbol val="none"/>
          </c:marker>
          <c:cat>
            <c:strRef>
              <c:f>Sheet1!$A$7:$A$19</c:f>
              <c:strCache>
                <c:ptCount val="13"/>
                <c:pt idx="0">
                  <c:v>Q2-21</c:v>
                </c:pt>
                <c:pt idx="1">
                  <c:v>Q3-21</c:v>
                </c:pt>
                <c:pt idx="2">
                  <c:v>Q4-21</c:v>
                </c:pt>
                <c:pt idx="3">
                  <c:v>Q1-22</c:v>
                </c:pt>
                <c:pt idx="4">
                  <c:v>Q2-22</c:v>
                </c:pt>
                <c:pt idx="5">
                  <c:v>Q3-22</c:v>
                </c:pt>
                <c:pt idx="6">
                  <c:v>Q4-22</c:v>
                </c:pt>
                <c:pt idx="7">
                  <c:v>Q1-23</c:v>
                </c:pt>
                <c:pt idx="8">
                  <c:v>Q2-23</c:v>
                </c:pt>
                <c:pt idx="9">
                  <c:v>Q3-23</c:v>
                </c:pt>
                <c:pt idx="10">
                  <c:v>Q4-23</c:v>
                </c:pt>
                <c:pt idx="11">
                  <c:v>Q1-24</c:v>
                </c:pt>
                <c:pt idx="12">
                  <c:v>Q2-24</c:v>
                </c:pt>
              </c:strCache>
            </c:strRef>
          </c:cat>
          <c:val>
            <c:numRef>
              <c:f>Sheet1!$C$7:$C$19</c:f>
              <c:numCache>
                <c:formatCode>#,##0</c:formatCode>
                <c:ptCount val="13"/>
                <c:pt idx="0">
                  <c:v>195.52799999999999</c:v>
                </c:pt>
                <c:pt idx="1">
                  <c:v>208.74600000000001</c:v>
                </c:pt>
                <c:pt idx="2">
                  <c:v>185.66200000000001</c:v>
                </c:pt>
                <c:pt idx="3">
                  <c:v>173.79300000000001</c:v>
                </c:pt>
                <c:pt idx="4">
                  <c:v>132</c:v>
                </c:pt>
                <c:pt idx="5">
                  <c:v>116.05679450000008</c:v>
                </c:pt>
                <c:pt idx="6">
                  <c:v>117</c:v>
                </c:pt>
                <c:pt idx="7">
                  <c:v>94</c:v>
                </c:pt>
                <c:pt idx="8">
                  <c:v>111</c:v>
                </c:pt>
                <c:pt idx="9">
                  <c:v>126.89812139999955</c:v>
                </c:pt>
                <c:pt idx="10">
                  <c:v>116.5934275</c:v>
                </c:pt>
                <c:pt idx="11">
                  <c:v>139</c:v>
                </c:pt>
                <c:pt idx="12">
                  <c:v>144</c:v>
                </c:pt>
              </c:numCache>
            </c:numRef>
          </c:val>
          <c:smooth val="0"/>
          <c:extLst>
            <c:ext xmlns:c16="http://schemas.microsoft.com/office/drawing/2014/chart" uri="{C3380CC4-5D6E-409C-BE32-E72D297353CC}">
              <c16:uniqueId val="{0000001A-CEF2-7441-94CD-08B67BFDFB3B}"/>
            </c:ext>
          </c:extLst>
        </c:ser>
        <c:dLbls>
          <c:showLegendKey val="0"/>
          <c:showVal val="0"/>
          <c:showCatName val="0"/>
          <c:showSerName val="0"/>
          <c:showPercent val="0"/>
          <c:showBubbleSize val="0"/>
        </c:dLbls>
        <c:marker val="1"/>
        <c:smooth val="0"/>
        <c:axId val="2052072448"/>
        <c:axId val="2052074944"/>
      </c:lineChart>
      <c:catAx>
        <c:axId val="466840863"/>
        <c:scaling>
          <c:orientation val="minMax"/>
        </c:scaling>
        <c:delete val="0"/>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QUARTER</a:t>
                </a:r>
              </a:p>
            </c:rich>
          </c:tx>
          <c:layout>
            <c:manualLayout>
              <c:xMode val="edge"/>
              <c:yMode val="edge"/>
              <c:x val="5.1633900301892362E-2"/>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none"/>
        <c:minorTickMark val="none"/>
        <c:tickLblPos val="nextTo"/>
        <c:spPr>
          <a:noFill/>
          <a:ln w="6350" cap="flat" cmpd="sng" algn="ctr">
            <a:solidFill>
              <a:schemeClr val="bg1"/>
            </a:solidFill>
            <a:round/>
          </a:ln>
          <a:effectLst/>
        </c:spPr>
        <c:txPr>
          <a:bodyPr rot="-2700000" spcFirstLastPara="1" vertOverflow="ellipsis" wrap="square" anchor="ctr" anchorCtr="1"/>
          <a:lstStyle/>
          <a:p>
            <a:pPr>
              <a:defRPr sz="700" b="0" i="0" u="none" strike="noStrike" kern="1200" baseline="0">
                <a:solidFill>
                  <a:schemeClr val="bg1"/>
                </a:solidFill>
                <a:latin typeface="+mn-lt"/>
                <a:ea typeface="+mn-ea"/>
                <a:cs typeface="+mn-cs"/>
              </a:defRPr>
            </a:pPr>
            <a:endParaRPr lang="sv-SE"/>
          </a:p>
        </c:txPr>
        <c:crossAx val="466846271"/>
        <c:crossesAt val="-250"/>
        <c:auto val="1"/>
        <c:lblAlgn val="ctr"/>
        <c:lblOffset val="100"/>
        <c:noMultiLvlLbl val="0"/>
      </c:catAx>
      <c:valAx>
        <c:axId val="466846271"/>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466840863"/>
        <c:crosses val="autoZero"/>
        <c:crossBetween val="between"/>
      </c:valAx>
      <c:valAx>
        <c:axId val="205207494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sv-SE"/>
          </a:p>
        </c:txPr>
        <c:crossAx val="2052072448"/>
        <c:crosses val="max"/>
        <c:crossBetween val="between"/>
      </c:valAx>
      <c:catAx>
        <c:axId val="2052072448"/>
        <c:scaling>
          <c:orientation val="minMax"/>
        </c:scaling>
        <c:delete val="1"/>
        <c:axPos val="b"/>
        <c:title>
          <c:tx>
            <c:rich>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r>
                  <a:rPr lang="sv-SE" sz="700" spc="20" baseline="0">
                    <a:solidFill>
                      <a:schemeClr val="bg1"/>
                    </a:solidFill>
                  </a:rPr>
                  <a:t>LTM</a:t>
                </a:r>
              </a:p>
            </c:rich>
          </c:tx>
          <c:layout>
            <c:manualLayout>
              <c:xMode val="edge"/>
              <c:yMode val="edge"/>
              <c:x val="0.89409156174066706"/>
              <c:y val="5.1980702486263332E-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title>
        <c:numFmt formatCode="General" sourceLinked="1"/>
        <c:majorTickMark val="out"/>
        <c:minorTickMark val="none"/>
        <c:tickLblPos val="nextTo"/>
        <c:crossAx val="2052074944"/>
        <c:crosses val="autoZero"/>
        <c:auto val="1"/>
        <c:lblAlgn val="ctr"/>
        <c:lblOffset val="100"/>
        <c:noMultiLvlLbl val="0"/>
      </c:catAx>
      <c:spPr>
        <a:noFill/>
        <a:ln>
          <a:noFill/>
        </a:ln>
        <a:effectLst/>
      </c:spPr>
    </c:plotArea>
    <c:legend>
      <c:legendPos val="b"/>
      <c:layout>
        <c:manualLayout>
          <c:xMode val="edge"/>
          <c:yMode val="edge"/>
          <c:x val="5.0511744348722483E-4"/>
          <c:y val="0.87313349090856041"/>
          <c:w val="0.99715703897312558"/>
          <c:h val="0.11143706534279932"/>
        </c:manualLayout>
      </c:layout>
      <c:overlay val="0"/>
      <c:spPr>
        <a:noFill/>
        <a:ln>
          <a:noFill/>
        </a:ln>
        <a:effectLst/>
      </c:spPr>
      <c:txPr>
        <a:bodyPr rot="0" spcFirstLastPara="1" vertOverflow="ellipsis" vert="horz" wrap="square" anchor="ctr" anchorCtr="1"/>
        <a:lstStyle/>
        <a:p>
          <a:pPr>
            <a:defRPr sz="700" b="0" i="0" u="none" strike="noStrike" kern="1200" spc="20" baseline="0">
              <a:solidFill>
                <a:schemeClr val="bg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C568869E-4A25-F340-81CD-3A25A7BA7124}" type="datetimeFigureOut">
              <a:rPr lang="sv-SE" smtClean="0"/>
              <a:t>2024-07-12</a:t>
            </a:fld>
            <a:endParaRPr lang="sv-SE"/>
          </a:p>
        </p:txBody>
      </p:sp>
      <p:sp>
        <p:nvSpPr>
          <p:cNvPr id="4" name="Platshållare för bildobjekt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188867E6-C9AE-F840-AEDB-BA308E6C8B6F}" type="slidenum">
              <a:rPr lang="sv-SE" smtClean="0"/>
              <a:t>‹#›</a:t>
            </a:fld>
            <a:endParaRPr lang="sv-SE"/>
          </a:p>
        </p:txBody>
      </p:sp>
    </p:spTree>
    <p:extLst>
      <p:ext uri="{BB962C8B-B14F-4D97-AF65-F5344CB8AC3E}">
        <p14:creationId xmlns:p14="http://schemas.microsoft.com/office/powerpoint/2010/main" val="545276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8867E6-C9AE-F840-AEDB-BA308E6C8B6F}" type="slidenum">
              <a:rPr lang="sv-SE" smtClean="0"/>
              <a:t>4</a:t>
            </a:fld>
            <a:endParaRPr lang="sv-SE"/>
          </a:p>
        </p:txBody>
      </p:sp>
    </p:spTree>
    <p:extLst>
      <p:ext uri="{BB962C8B-B14F-4D97-AF65-F5344CB8AC3E}">
        <p14:creationId xmlns:p14="http://schemas.microsoft.com/office/powerpoint/2010/main" val="223052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8867E6-C9AE-F840-AEDB-BA308E6C8B6F}" type="slidenum">
              <a:rPr lang="sv-SE" smtClean="0"/>
              <a:t>5</a:t>
            </a:fld>
            <a:endParaRPr lang="sv-SE"/>
          </a:p>
        </p:txBody>
      </p:sp>
    </p:spTree>
    <p:extLst>
      <p:ext uri="{BB962C8B-B14F-4D97-AF65-F5344CB8AC3E}">
        <p14:creationId xmlns:p14="http://schemas.microsoft.com/office/powerpoint/2010/main" val="4175902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 Large">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480346F0-4F83-EAA3-124B-9B05B80395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0917" y="2010682"/>
            <a:ext cx="2148850" cy="448871"/>
          </a:xfrm>
          <a:prstGeom prst="rect">
            <a:avLst/>
          </a:prstGeom>
        </p:spPr>
      </p:pic>
      <p:sp>
        <p:nvSpPr>
          <p:cNvPr id="9" name="Platshållare för text 7">
            <a:extLst>
              <a:ext uri="{FF2B5EF4-FFF2-40B4-BE49-F238E27FC236}">
                <a16:creationId xmlns:a16="http://schemas.microsoft.com/office/drawing/2014/main" id="{13A61034-5083-A1C0-CE4C-E6507B89BF19}"/>
              </a:ext>
            </a:extLst>
          </p:cNvPr>
          <p:cNvSpPr>
            <a:spLocks noGrp="1"/>
          </p:cNvSpPr>
          <p:nvPr>
            <p:ph type="body" sz="quarter" idx="11"/>
          </p:nvPr>
        </p:nvSpPr>
        <p:spPr>
          <a:xfrm>
            <a:off x="417513" y="4398446"/>
            <a:ext cx="11366500" cy="313932"/>
          </a:xfrm>
          <a:prstGeom prst="rect">
            <a:avLst/>
          </a:prstGeom>
        </p:spPr>
        <p:txBody>
          <a:bodyPr>
            <a:spAutoFit/>
          </a:bodyPr>
          <a:lstStyle>
            <a:lvl1pPr marL="0" indent="0" algn="ctr">
              <a:buNone/>
              <a:defRPr sz="1600">
                <a:solidFill>
                  <a:schemeClr val="bg1"/>
                </a:solidFill>
              </a:defRPr>
            </a:lvl1pPr>
            <a:lvl2pPr marL="457200" indent="0">
              <a:buNone/>
              <a:defRPr/>
            </a:lvl2pPr>
          </a:lstStyle>
          <a:p>
            <a:pPr lvl="0"/>
            <a:r>
              <a:rPr lang="sv-SE"/>
              <a:t>Klicka här för att ändra format på bakgrundstexten</a:t>
            </a:r>
          </a:p>
        </p:txBody>
      </p:sp>
      <p:sp>
        <p:nvSpPr>
          <p:cNvPr id="12" name="Platshållare för text 11">
            <a:extLst>
              <a:ext uri="{FF2B5EF4-FFF2-40B4-BE49-F238E27FC236}">
                <a16:creationId xmlns:a16="http://schemas.microsoft.com/office/drawing/2014/main" id="{DD1A5099-93B8-2AAC-6A86-4A5EF5523C18}"/>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sp>
        <p:nvSpPr>
          <p:cNvPr id="3" name="Rubrik 12">
            <a:extLst>
              <a:ext uri="{FF2B5EF4-FFF2-40B4-BE49-F238E27FC236}">
                <a16:creationId xmlns:a16="http://schemas.microsoft.com/office/drawing/2014/main" id="{DF2E41A1-1ECA-01D9-CA25-2302640F2ADD}"/>
              </a:ext>
            </a:extLst>
          </p:cNvPr>
          <p:cNvSpPr>
            <a:spLocks noGrp="1"/>
          </p:cNvSpPr>
          <p:nvPr>
            <p:ph type="title"/>
          </p:nvPr>
        </p:nvSpPr>
        <p:spPr>
          <a:xfrm>
            <a:off x="407988" y="2925785"/>
            <a:ext cx="11376024" cy="1006429"/>
          </a:xfrm>
          <a:prstGeom prst="rect">
            <a:avLst/>
          </a:prstGeom>
        </p:spPr>
        <p:txBody>
          <a:bodyPr anchor="ctr" anchorCtr="0">
            <a:spAutoFit/>
          </a:bodyPr>
          <a:lstStyle>
            <a:lvl1pPr algn="ctr">
              <a:defRPr sz="6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4898888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3" name="Rubrik 13">
            <a:extLst>
              <a:ext uri="{FF2B5EF4-FFF2-40B4-BE49-F238E27FC236}">
                <a16:creationId xmlns:a16="http://schemas.microsoft.com/office/drawing/2014/main" id="{CA8860DE-DBA4-A96B-76AD-1F1A66EBDC5D}"/>
              </a:ext>
            </a:extLst>
          </p:cNvPr>
          <p:cNvSpPr>
            <a:spLocks noGrp="1"/>
          </p:cNvSpPr>
          <p:nvPr>
            <p:ph type="title"/>
          </p:nvPr>
        </p:nvSpPr>
        <p:spPr>
          <a:xfrm>
            <a:off x="2315864" y="3206470"/>
            <a:ext cx="7560272" cy="445058"/>
          </a:xfrm>
          <a:prstGeom prst="rect">
            <a:avLst/>
          </a:prstGeom>
        </p:spPr>
        <p:txBody>
          <a:bodyPr wrap="square" anchor="ctr">
            <a:spAutoFit/>
          </a:bodyPr>
          <a:lstStyle>
            <a:lvl1pPr algn="ctr">
              <a:lnSpc>
                <a:spcPts val="3000"/>
              </a:lnSpc>
              <a:defRPr sz="2200"/>
            </a:lvl1pPr>
          </a:lstStyle>
          <a:p>
            <a:endParaRPr lang="sv-SE"/>
          </a:p>
        </p:txBody>
      </p:sp>
    </p:spTree>
    <p:extLst>
      <p:ext uri="{BB962C8B-B14F-4D97-AF65-F5344CB8AC3E}">
        <p14:creationId xmlns:p14="http://schemas.microsoft.com/office/powerpoint/2010/main" val="11962265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3753705"/>
          </a:xfrm>
          <a:prstGeom prst="rect">
            <a:avLst/>
          </a:prstGeom>
        </p:spPr>
        <p:txBody>
          <a:bodyPr wrap="square" lIns="540000" tIns="540000" rIns="540000" bIns="540000" anchor="ctr">
            <a:noAutofit/>
          </a:bodyPr>
          <a:lstStyle>
            <a:lvl1pPr algn="ctr">
              <a:lnSpc>
                <a:spcPts val="3000"/>
              </a:lnSpc>
              <a:defRPr sz="2200">
                <a:solidFill>
                  <a:schemeClr val="tx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515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ody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1462787"/>
          </a:xfrm>
          <a:prstGeom prst="rect">
            <a:avLst/>
          </a:prstGeom>
        </p:spPr>
        <p:txBody>
          <a:bodyPr wrap="square" lIns="540000" tIns="450000" rIns="540000" bIns="450000" anchor="t">
            <a:spAutoFit/>
          </a:bodyPr>
          <a:lstStyle>
            <a:lvl1pPr algn="l">
              <a:lnSpc>
                <a:spcPct val="100000"/>
              </a:lnSpc>
              <a:defRPr sz="3600">
                <a:solidFill>
                  <a:schemeClr val="tx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tshållare för text 6">
            <a:extLst>
              <a:ext uri="{FF2B5EF4-FFF2-40B4-BE49-F238E27FC236}">
                <a16:creationId xmlns:a16="http://schemas.microsoft.com/office/drawing/2014/main" id="{F1DC2DE3-668B-BF96-8F06-C09594415B01}"/>
              </a:ext>
            </a:extLst>
          </p:cNvPr>
          <p:cNvSpPr>
            <a:spLocks noGrp="1"/>
          </p:cNvSpPr>
          <p:nvPr>
            <p:ph type="body" sz="quarter" idx="13"/>
          </p:nvPr>
        </p:nvSpPr>
        <p:spPr>
          <a:xfrm>
            <a:off x="1932336" y="4149321"/>
            <a:ext cx="8334357" cy="1161230"/>
          </a:xfrm>
          <a:prstGeom prst="rect">
            <a:avLst/>
          </a:prstGeom>
        </p:spPr>
        <p:txBody>
          <a:bodyPr wrap="square" lIns="540000" tIns="450000" rIns="540000" bIns="450000" anchor="b">
            <a:spAutoFit/>
          </a:bodyPr>
          <a:lstStyle>
            <a:lvl1pPr marL="0" indent="0" algn="l">
              <a:lnSpc>
                <a:spcPts val="2200"/>
              </a:lnSpc>
              <a:spcBef>
                <a:spcPts val="0"/>
              </a:spcBef>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382283479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3" name="Platshållare för text 6">
            <a:extLst>
              <a:ext uri="{FF2B5EF4-FFF2-40B4-BE49-F238E27FC236}">
                <a16:creationId xmlns:a16="http://schemas.microsoft.com/office/drawing/2014/main" id="{8F86DB82-AA2D-0357-07E5-3E8B275414E0}"/>
              </a:ext>
            </a:extLst>
          </p:cNvPr>
          <p:cNvSpPr>
            <a:spLocks noGrp="1"/>
          </p:cNvSpPr>
          <p:nvPr>
            <p:ph type="body" sz="quarter" idx="13" hasCustomPrompt="1"/>
          </p:nvPr>
        </p:nvSpPr>
        <p:spPr>
          <a:xfrm>
            <a:off x="6203949" y="1129178"/>
            <a:ext cx="5580063" cy="4294574"/>
          </a:xfrm>
          <a:prstGeom prst="rect">
            <a:avLst/>
          </a:prstGeom>
        </p:spPr>
        <p:txBody>
          <a:bodyPr wrap="square" lIns="360000" rIns="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a:p>
            <a:pPr lvl="0"/>
            <a:endParaRPr lang="sv-SE"/>
          </a:p>
          <a:p>
            <a:pPr lvl="0"/>
            <a:r>
              <a:rPr lang="sv-SE" err="1"/>
              <a:t>Donec</a:t>
            </a:r>
            <a:r>
              <a:rPr lang="sv-SE"/>
              <a:t> id elit non mi porta gravida at eget </a:t>
            </a:r>
            <a:r>
              <a:rPr lang="sv-SE" err="1"/>
              <a:t>metus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Duis</a:t>
            </a:r>
            <a:r>
              <a:rPr lang="sv-SE"/>
              <a:t> </a:t>
            </a:r>
            <a:r>
              <a:rPr lang="sv-SE" err="1"/>
              <a:t>mollis</a:t>
            </a:r>
            <a:r>
              <a:rPr lang="sv-SE"/>
              <a:t>, est non </a:t>
            </a:r>
            <a:r>
              <a:rPr lang="sv-SE" err="1"/>
              <a:t>commodo</a:t>
            </a:r>
            <a:r>
              <a:rPr lang="sv-SE"/>
              <a:t> </a:t>
            </a:r>
            <a:r>
              <a:rPr lang="sv-SE" err="1"/>
              <a:t>luctus</a:t>
            </a:r>
            <a:r>
              <a:rPr lang="sv-SE"/>
              <a:t>, </a:t>
            </a:r>
            <a:r>
              <a:rPr lang="sv-SE" err="1"/>
              <a:t>nisi</a:t>
            </a:r>
            <a:r>
              <a:rPr lang="sv-SE"/>
              <a:t> erat porttitor </a:t>
            </a:r>
            <a:r>
              <a:rPr lang="sv-SE" err="1"/>
              <a:t>ligula</a:t>
            </a:r>
            <a:r>
              <a:rPr lang="sv-SE"/>
              <a:t>, eget </a:t>
            </a:r>
            <a:r>
              <a:rPr lang="sv-SE" err="1"/>
              <a:t>lacinia</a:t>
            </a:r>
            <a:r>
              <a:rPr lang="sv-SE"/>
              <a:t> </a:t>
            </a:r>
            <a:r>
              <a:rPr lang="sv-SE" err="1"/>
              <a:t>odio</a:t>
            </a:r>
            <a:r>
              <a:rPr lang="sv-SE"/>
              <a:t> </a:t>
            </a:r>
            <a:r>
              <a:rPr lang="sv-SE" err="1"/>
              <a:t>sem</a:t>
            </a:r>
            <a:r>
              <a:rPr lang="sv-SE"/>
              <a:t> </a:t>
            </a:r>
            <a:r>
              <a:rPr lang="sv-SE" err="1"/>
              <a:t>nec</a:t>
            </a:r>
            <a:r>
              <a:rPr lang="sv-SE"/>
              <a:t> elit </a:t>
            </a:r>
            <a:r>
              <a:rPr lang="sv-SE" err="1"/>
              <a:t>integer</a:t>
            </a:r>
            <a:r>
              <a:rPr lang="sv-SE"/>
              <a:t> </a:t>
            </a:r>
            <a:r>
              <a:rPr lang="sv-SE" err="1"/>
              <a:t>posuere</a:t>
            </a:r>
            <a:r>
              <a:rPr lang="sv-SE"/>
              <a:t> erat.</a:t>
            </a:r>
          </a:p>
        </p:txBody>
      </p:sp>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lvl1pPr>
          </a:lstStyle>
          <a:p>
            <a:endParaRPr lang="sv-SE"/>
          </a:p>
        </p:txBody>
      </p:sp>
    </p:spTree>
    <p:extLst>
      <p:ext uri="{BB962C8B-B14F-4D97-AF65-F5344CB8AC3E}">
        <p14:creationId xmlns:p14="http://schemas.microsoft.com/office/powerpoint/2010/main" val="241730800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Tree>
    <p:extLst>
      <p:ext uri="{BB962C8B-B14F-4D97-AF65-F5344CB8AC3E}">
        <p14:creationId xmlns:p14="http://schemas.microsoft.com/office/powerpoint/2010/main" val="183920940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Long Tex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2" name="Platshållare för text 6">
            <a:extLst>
              <a:ext uri="{FF2B5EF4-FFF2-40B4-BE49-F238E27FC236}">
                <a16:creationId xmlns:a16="http://schemas.microsoft.com/office/drawing/2014/main" id="{99264177-D5D9-AD08-3F6F-1D79104B0718}"/>
              </a:ext>
            </a:extLst>
          </p:cNvPr>
          <p:cNvSpPr>
            <a:spLocks noGrp="1"/>
          </p:cNvSpPr>
          <p:nvPr>
            <p:ph type="body" sz="quarter" idx="14" hasCustomPrompt="1"/>
          </p:nvPr>
        </p:nvSpPr>
        <p:spPr>
          <a:xfrm>
            <a:off x="407987" y="1455883"/>
            <a:ext cx="11376025" cy="4847885"/>
          </a:xfrm>
          <a:prstGeom prst="rect">
            <a:avLst/>
          </a:prstGeom>
        </p:spPr>
        <p:txBody>
          <a:bodyPr wrap="square" lIns="360000" tIns="360000" rIns="360000" bIns="0" numCol="2" spcCol="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a:t>Long text </a:t>
            </a:r>
            <a:r>
              <a:rPr lang="sv-SE" err="1"/>
              <a:t>automatically</a:t>
            </a:r>
            <a:r>
              <a:rPr lang="sv-SE"/>
              <a:t> </a:t>
            </a:r>
            <a:r>
              <a:rPr lang="sv-SE" err="1"/>
              <a:t>divided</a:t>
            </a:r>
            <a:r>
              <a:rPr lang="sv-SE"/>
              <a:t> </a:t>
            </a:r>
            <a:r>
              <a:rPr lang="sv-SE" err="1"/>
              <a:t>into</a:t>
            </a:r>
            <a:r>
              <a:rPr lang="sv-SE"/>
              <a:t> </a:t>
            </a:r>
            <a:r>
              <a:rPr lang="sv-SE" err="1"/>
              <a:t>two</a:t>
            </a:r>
            <a:r>
              <a:rPr lang="sv-SE"/>
              <a:t> </a:t>
            </a:r>
            <a:r>
              <a:rPr lang="sv-SE" err="1"/>
              <a:t>columns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Sed </a:t>
            </a:r>
            <a:r>
              <a:rPr lang="sv-SE" err="1"/>
              <a:t>posuere</a:t>
            </a:r>
            <a:r>
              <a:rPr lang="sv-SE"/>
              <a:t> </a:t>
            </a:r>
            <a:r>
              <a:rPr lang="sv-SE" err="1"/>
              <a:t>consectetur</a:t>
            </a:r>
            <a:r>
              <a:rPr lang="sv-SE"/>
              <a:t> est at </a:t>
            </a:r>
            <a:r>
              <a:rPr lang="sv-SE" err="1"/>
              <a:t>lobortis</a:t>
            </a:r>
            <a:r>
              <a:rPr lang="sv-SE"/>
              <a:t>. </a:t>
            </a:r>
            <a:r>
              <a:rPr lang="sv-SE" err="1"/>
              <a:t>Cum</a:t>
            </a:r>
            <a:r>
              <a:rPr lang="sv-SE"/>
              <a:t> </a:t>
            </a:r>
            <a:r>
              <a:rPr lang="sv-SE" err="1"/>
              <a:t>sociis</a:t>
            </a:r>
            <a:r>
              <a:rPr lang="sv-SE"/>
              <a:t> </a:t>
            </a:r>
            <a:r>
              <a:rPr lang="sv-SE" err="1"/>
              <a:t>natoque</a:t>
            </a:r>
            <a:r>
              <a:rPr lang="sv-SE"/>
              <a:t> </a:t>
            </a:r>
            <a:r>
              <a:rPr lang="sv-SE" err="1"/>
              <a:t>penatibus</a:t>
            </a:r>
            <a:r>
              <a:rPr lang="sv-SE"/>
              <a:t> et </a:t>
            </a:r>
            <a:r>
              <a:rPr lang="sv-SE" err="1"/>
              <a:t>magnis</a:t>
            </a:r>
            <a:r>
              <a:rPr lang="sv-SE"/>
              <a:t> dis </a:t>
            </a:r>
            <a:r>
              <a:rPr lang="sv-SE" err="1"/>
              <a:t>parturient</a:t>
            </a:r>
            <a:r>
              <a:rPr lang="sv-SE"/>
              <a:t> </a:t>
            </a:r>
            <a:r>
              <a:rPr lang="sv-SE" err="1"/>
              <a:t>montes</a:t>
            </a:r>
            <a:r>
              <a:rPr lang="sv-SE"/>
              <a:t>, </a:t>
            </a:r>
            <a:r>
              <a:rPr lang="sv-SE" err="1"/>
              <a:t>nascetur</a:t>
            </a:r>
            <a:r>
              <a:rPr lang="sv-SE"/>
              <a:t> </a:t>
            </a:r>
            <a:r>
              <a:rPr lang="sv-SE" err="1"/>
              <a:t>ridiculus</a:t>
            </a:r>
            <a:r>
              <a:rPr lang="sv-SE"/>
              <a:t> mus. </a:t>
            </a:r>
            <a:r>
              <a:rPr lang="sv-SE" err="1"/>
              <a:t>Maecenas</a:t>
            </a:r>
            <a:r>
              <a:rPr lang="sv-SE"/>
              <a:t> sed </a:t>
            </a:r>
            <a:r>
              <a:rPr lang="sv-SE" err="1"/>
              <a:t>diam</a:t>
            </a:r>
            <a:r>
              <a:rPr lang="sv-SE"/>
              <a:t> eget </a:t>
            </a:r>
            <a:r>
              <a:rPr lang="sv-SE" err="1"/>
              <a:t>risus</a:t>
            </a:r>
            <a:r>
              <a:rPr lang="sv-SE"/>
              <a:t> </a:t>
            </a:r>
            <a:r>
              <a:rPr lang="sv-SE" err="1"/>
              <a:t>varius</a:t>
            </a:r>
            <a:r>
              <a:rPr lang="sv-SE"/>
              <a:t> </a:t>
            </a:r>
            <a:r>
              <a:rPr lang="sv-SE" err="1"/>
              <a:t>blandit</a:t>
            </a:r>
            <a:r>
              <a:rPr lang="sv-SE"/>
              <a:t> </a:t>
            </a:r>
            <a:r>
              <a:rPr lang="sv-SE" err="1"/>
              <a:t>sit</a:t>
            </a:r>
            <a:r>
              <a:rPr lang="sv-SE"/>
              <a:t> </a:t>
            </a:r>
            <a:r>
              <a:rPr lang="sv-SE" err="1"/>
              <a:t>amet</a:t>
            </a:r>
            <a:r>
              <a:rPr lang="sv-SE"/>
              <a:t> non </a:t>
            </a:r>
            <a:r>
              <a:rPr lang="sv-SE" err="1"/>
              <a:t>magna</a:t>
            </a:r>
            <a:r>
              <a:rPr lang="sv-SE"/>
              <a:t>. </a:t>
            </a:r>
            <a:r>
              <a:rPr lang="sv-SE" err="1"/>
              <a:t>Nulla</a:t>
            </a:r>
            <a:r>
              <a:rPr lang="sv-SE"/>
              <a:t> vitae elit libero, a </a:t>
            </a:r>
            <a:r>
              <a:rPr lang="sv-SE" err="1"/>
              <a:t>pharetra</a:t>
            </a:r>
            <a:r>
              <a:rPr lang="sv-SE"/>
              <a:t> </a:t>
            </a:r>
            <a:r>
              <a:rPr lang="sv-SE" err="1"/>
              <a:t>augue</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a:t>
            </a:r>
          </a:p>
          <a:p>
            <a:pPr lvl="0"/>
            <a:endParaRPr lang="sv-SE"/>
          </a:p>
          <a:p>
            <a:pPr lvl="0"/>
            <a:r>
              <a:rPr lang="sv-SE" err="1"/>
              <a:t>Donec</a:t>
            </a:r>
            <a:r>
              <a:rPr lang="sv-SE"/>
              <a:t> sed </a:t>
            </a:r>
            <a:r>
              <a:rPr lang="sv-SE" err="1"/>
              <a:t>odio</a:t>
            </a:r>
            <a:r>
              <a:rPr lang="sv-SE"/>
              <a:t> </a:t>
            </a:r>
            <a:r>
              <a:rPr lang="sv-SE" err="1"/>
              <a:t>dui</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Curabitur</a:t>
            </a:r>
            <a:r>
              <a:rPr lang="sv-SE"/>
              <a:t> </a:t>
            </a:r>
            <a:r>
              <a:rPr lang="sv-SE" err="1"/>
              <a:t>blandit</a:t>
            </a:r>
            <a:r>
              <a:rPr lang="sv-SE"/>
              <a:t> tempus porttitor.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a:t>
            </a:r>
          </a:p>
          <a:p>
            <a:pPr lvl="0"/>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Nullam</a:t>
            </a:r>
            <a:r>
              <a:rPr lang="sv-SE"/>
              <a:t> id </a:t>
            </a:r>
            <a:r>
              <a:rPr lang="sv-SE" err="1"/>
              <a:t>dolor</a:t>
            </a:r>
            <a:r>
              <a:rPr lang="sv-SE"/>
              <a:t> id </a:t>
            </a:r>
            <a:r>
              <a:rPr lang="sv-SE" err="1"/>
              <a:t>nibh</a:t>
            </a:r>
            <a:r>
              <a:rPr lang="sv-SE"/>
              <a:t> </a:t>
            </a:r>
            <a:r>
              <a:rPr lang="sv-SE" err="1"/>
              <a:t>ultricies</a:t>
            </a:r>
            <a:r>
              <a:rPr lang="sv-SE"/>
              <a:t> </a:t>
            </a:r>
            <a:r>
              <a:rPr lang="sv-SE" err="1"/>
              <a:t>vehicula</a:t>
            </a:r>
            <a:r>
              <a:rPr lang="sv-SE"/>
              <a:t> ut id elit.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Fusce</a:t>
            </a:r>
            <a:r>
              <a:rPr lang="sv-SE"/>
              <a:t> </a:t>
            </a:r>
            <a:r>
              <a:rPr lang="sv-SE" err="1"/>
              <a:t>dapibus</a:t>
            </a:r>
            <a:r>
              <a:rPr lang="sv-SE"/>
              <a:t>, </a:t>
            </a:r>
            <a:r>
              <a:rPr lang="sv-SE" err="1"/>
              <a:t>tellus</a:t>
            </a:r>
            <a:r>
              <a:rPr lang="sv-SE"/>
              <a:t> </a:t>
            </a:r>
            <a:r>
              <a:rPr lang="sv-SE" err="1"/>
              <a:t>ac</a:t>
            </a:r>
            <a:r>
              <a:rPr lang="sv-SE"/>
              <a:t> </a:t>
            </a:r>
            <a:r>
              <a:rPr lang="sv-SE" err="1"/>
              <a:t>cursus</a:t>
            </a:r>
            <a:r>
              <a:rPr lang="sv-SE"/>
              <a:t> </a:t>
            </a:r>
            <a:r>
              <a:rPr lang="sv-SE" err="1"/>
              <a:t>commodo</a:t>
            </a:r>
            <a:r>
              <a:rPr lang="sv-SE"/>
              <a:t>, tortor </a:t>
            </a:r>
            <a:r>
              <a:rPr lang="sv-SE" err="1"/>
              <a:t>mauris</a:t>
            </a:r>
            <a:r>
              <a:rPr lang="sv-SE"/>
              <a:t> </a:t>
            </a:r>
            <a:r>
              <a:rPr lang="sv-SE" err="1"/>
              <a:t>condimentum</a:t>
            </a:r>
            <a:r>
              <a:rPr lang="sv-SE"/>
              <a:t> </a:t>
            </a:r>
            <a:r>
              <a:rPr lang="sv-SE" err="1"/>
              <a:t>nibh</a:t>
            </a:r>
            <a:r>
              <a:rPr lang="sv-SE"/>
              <a:t>, ut </a:t>
            </a:r>
            <a:r>
              <a:rPr lang="sv-SE" err="1"/>
              <a:t>fermentum</a:t>
            </a:r>
            <a:r>
              <a:rPr lang="sv-SE"/>
              <a:t> massa </a:t>
            </a:r>
            <a:r>
              <a:rPr lang="sv-SE" err="1"/>
              <a:t>justo</a:t>
            </a:r>
            <a:r>
              <a:rPr lang="sv-SE"/>
              <a:t> </a:t>
            </a:r>
            <a:r>
              <a:rPr lang="sv-SE" err="1"/>
              <a:t>sit</a:t>
            </a:r>
            <a:r>
              <a:rPr lang="sv-SE"/>
              <a:t> </a:t>
            </a:r>
            <a:r>
              <a:rPr lang="sv-SE" err="1"/>
              <a:t>amet</a:t>
            </a:r>
            <a:r>
              <a:rPr lang="sv-SE"/>
              <a:t> </a:t>
            </a:r>
            <a:r>
              <a:rPr lang="sv-SE" err="1"/>
              <a:t>risus</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a:p>
            <a:pPr lvl="0"/>
            <a:endParaRPr lang="sv-SE"/>
          </a:p>
          <a:p>
            <a:pPr lvl="0"/>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Maecenas</a:t>
            </a:r>
            <a:r>
              <a:rPr lang="sv-SE"/>
              <a:t> </a:t>
            </a:r>
            <a:r>
              <a:rPr lang="sv-SE" err="1"/>
              <a:t>faucibus</a:t>
            </a:r>
            <a:r>
              <a:rPr lang="sv-SE"/>
              <a:t> </a:t>
            </a:r>
            <a:r>
              <a:rPr lang="sv-SE" err="1"/>
              <a:t>mollis</a:t>
            </a:r>
            <a:r>
              <a:rPr lang="sv-SE"/>
              <a:t> interdum. </a:t>
            </a:r>
            <a:r>
              <a:rPr lang="sv-SE" err="1"/>
              <a:t>Nulla</a:t>
            </a:r>
            <a:r>
              <a:rPr lang="sv-SE"/>
              <a:t> vitae elit libero, a </a:t>
            </a:r>
            <a:r>
              <a:rPr lang="sv-SE" err="1"/>
              <a:t>pharetra</a:t>
            </a:r>
            <a:r>
              <a:rPr lang="sv-SE"/>
              <a:t> </a:t>
            </a:r>
            <a:r>
              <a:rPr lang="sv-SE" err="1"/>
              <a:t>augue</a:t>
            </a:r>
            <a:r>
              <a:rPr lang="sv-SE"/>
              <a:t>. </a:t>
            </a:r>
            <a:r>
              <a:rPr lang="sv-SE" err="1"/>
              <a:t>Maecenas</a:t>
            </a:r>
            <a:r>
              <a:rPr lang="sv-SE"/>
              <a:t> </a:t>
            </a:r>
            <a:r>
              <a:rPr lang="sv-SE" err="1"/>
              <a:t>faucibus</a:t>
            </a:r>
            <a:r>
              <a:rPr lang="sv-SE"/>
              <a:t> </a:t>
            </a:r>
            <a:r>
              <a:rPr lang="sv-SE" err="1"/>
              <a:t>mollis</a:t>
            </a:r>
            <a:r>
              <a:rPr lang="sv-SE"/>
              <a:t> interdum. </a:t>
            </a:r>
            <a:r>
              <a:rPr lang="sv-SE" err="1"/>
              <a:t>Nullam</a:t>
            </a:r>
            <a:r>
              <a:rPr lang="sv-SE"/>
              <a:t> </a:t>
            </a:r>
            <a:r>
              <a:rPr lang="sv-SE" err="1"/>
              <a:t>quis</a:t>
            </a:r>
            <a:r>
              <a:rPr lang="sv-SE"/>
              <a:t> </a:t>
            </a:r>
            <a:r>
              <a:rPr lang="sv-SE" err="1"/>
              <a:t>risus</a:t>
            </a:r>
            <a:r>
              <a:rPr lang="sv-SE"/>
              <a:t> eget urna </a:t>
            </a:r>
            <a:r>
              <a:rPr lang="sv-SE" err="1"/>
              <a:t>mollis</a:t>
            </a:r>
            <a:r>
              <a:rPr lang="sv-SE"/>
              <a:t> </a:t>
            </a:r>
            <a:r>
              <a:rPr lang="sv-SE" err="1"/>
              <a:t>ornare</a:t>
            </a:r>
            <a:r>
              <a:rPr lang="sv-SE"/>
              <a:t> </a:t>
            </a:r>
            <a:r>
              <a:rPr lang="sv-SE" err="1"/>
              <a:t>vel</a:t>
            </a:r>
            <a:r>
              <a:rPr lang="sv-SE"/>
              <a:t> eu </a:t>
            </a:r>
            <a:r>
              <a:rPr lang="sv-SE" err="1"/>
              <a:t>leo</a:t>
            </a:r>
            <a:r>
              <a:rPr lang="sv-SE"/>
              <a:t>. </a:t>
            </a:r>
            <a:r>
              <a:rPr lang="sv-SE" err="1"/>
              <a:t>Nulla</a:t>
            </a:r>
            <a:r>
              <a:rPr lang="sv-SE"/>
              <a:t> vitae elit libero, a </a:t>
            </a:r>
            <a:r>
              <a:rPr lang="sv-SE" err="1"/>
              <a:t>pharetra</a:t>
            </a:r>
            <a:r>
              <a:rPr lang="sv-SE"/>
              <a:t> </a:t>
            </a:r>
            <a:r>
              <a:rPr lang="sv-SE" err="1"/>
              <a:t>augue</a:t>
            </a:r>
            <a:r>
              <a:rPr lang="sv-SE"/>
              <a:t>.</a:t>
            </a:r>
          </a:p>
        </p:txBody>
      </p:sp>
    </p:spTree>
    <p:extLst>
      <p:ext uri="{BB962C8B-B14F-4D97-AF65-F5344CB8AC3E}">
        <p14:creationId xmlns:p14="http://schemas.microsoft.com/office/powerpoint/2010/main" val="348789659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Introduction">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2" name="Platshållare för text 6">
            <a:extLst>
              <a:ext uri="{FF2B5EF4-FFF2-40B4-BE49-F238E27FC236}">
                <a16:creationId xmlns:a16="http://schemas.microsoft.com/office/drawing/2014/main" id="{7A05E95B-63FC-F4B8-5F73-C2D7DD6F1927}"/>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99714204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8F86DB82-AA2D-0357-07E5-3E8B275414E0}"/>
              </a:ext>
            </a:extLst>
          </p:cNvPr>
          <p:cNvSpPr>
            <a:spLocks noGrp="1"/>
          </p:cNvSpPr>
          <p:nvPr>
            <p:ph type="body" sz="quarter" idx="13" hasCustomPrompt="1"/>
          </p:nvPr>
        </p:nvSpPr>
        <p:spPr>
          <a:xfrm>
            <a:off x="6203949"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C1A75F34-257A-8B6D-8C40-9654132D6F8A}"/>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text 6">
            <a:extLst>
              <a:ext uri="{FF2B5EF4-FFF2-40B4-BE49-F238E27FC236}">
                <a16:creationId xmlns:a16="http://schemas.microsoft.com/office/drawing/2014/main" id="{91C72D57-DBDE-0B30-F83A-7FE6757A3D49}"/>
              </a:ext>
            </a:extLst>
          </p:cNvPr>
          <p:cNvSpPr>
            <a:spLocks noGrp="1"/>
          </p:cNvSpPr>
          <p:nvPr>
            <p:ph type="body" sz="quarter" idx="19" hasCustomPrompt="1"/>
          </p:nvPr>
        </p:nvSpPr>
        <p:spPr>
          <a:xfrm>
            <a:off x="407988" y="4344679"/>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7" name="Platshållare för text 6">
            <a:extLst>
              <a:ext uri="{FF2B5EF4-FFF2-40B4-BE49-F238E27FC236}">
                <a16:creationId xmlns:a16="http://schemas.microsoft.com/office/drawing/2014/main" id="{B9450B25-BEAD-BE5E-99C4-53FB4FA94153}"/>
              </a:ext>
            </a:extLst>
          </p:cNvPr>
          <p:cNvSpPr>
            <a:spLocks noGrp="1"/>
          </p:cNvSpPr>
          <p:nvPr>
            <p:ph type="body" sz="quarter" idx="20" hasCustomPrompt="1"/>
          </p:nvPr>
        </p:nvSpPr>
        <p:spPr>
          <a:xfrm>
            <a:off x="6203950" y="4344679"/>
            <a:ext cx="5577928"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55555396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Columns Bullets">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C1A75F34-257A-8B6D-8C40-9654132D6F8A}"/>
              </a:ext>
            </a:extLst>
          </p:cNvPr>
          <p:cNvSpPr>
            <a:spLocks noGrp="1"/>
          </p:cNvSpPr>
          <p:nvPr>
            <p:ph type="body" sz="quarter" idx="14" hasCustomPrompt="1"/>
          </p:nvPr>
        </p:nvSpPr>
        <p:spPr>
          <a:xfrm>
            <a:off x="407987"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lvl1pPr>
            <a:lvl2pPr marL="668338" indent="-211138">
              <a:spcAft>
                <a:spcPts val="1000"/>
              </a:spcAft>
              <a:buSzPct val="90000"/>
              <a:buFont typeface="Arial" panose="020B0604020202020204" pitchFamily="34" charset="0"/>
              <a:buChar char="•"/>
              <a:tabLst/>
              <a:defRPr sz="1400"/>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text 6">
            <a:extLst>
              <a:ext uri="{FF2B5EF4-FFF2-40B4-BE49-F238E27FC236}">
                <a16:creationId xmlns:a16="http://schemas.microsoft.com/office/drawing/2014/main" id="{91C72D57-DBDE-0B30-F83A-7FE6757A3D49}"/>
              </a:ext>
            </a:extLst>
          </p:cNvPr>
          <p:cNvSpPr>
            <a:spLocks noGrp="1"/>
          </p:cNvSpPr>
          <p:nvPr>
            <p:ph type="body" sz="quarter" idx="19" hasCustomPrompt="1"/>
          </p:nvPr>
        </p:nvSpPr>
        <p:spPr>
          <a:xfrm>
            <a:off x="407988"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9" name="Platshållare för text 6">
            <a:extLst>
              <a:ext uri="{FF2B5EF4-FFF2-40B4-BE49-F238E27FC236}">
                <a16:creationId xmlns:a16="http://schemas.microsoft.com/office/drawing/2014/main" id="{969017B8-A2E3-BCE7-CA7D-30B418581CF8}"/>
              </a:ext>
            </a:extLst>
          </p:cNvPr>
          <p:cNvSpPr>
            <a:spLocks noGrp="1"/>
          </p:cNvSpPr>
          <p:nvPr>
            <p:ph type="body" sz="quarter" idx="22" hasCustomPrompt="1"/>
          </p:nvPr>
        </p:nvSpPr>
        <p:spPr>
          <a:xfrm>
            <a:off x="6207538"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lvl1pPr>
            <a:lvl2pPr marL="668338" indent="-211138">
              <a:spcAft>
                <a:spcPts val="1000"/>
              </a:spcAft>
              <a:buSzPct val="90000"/>
              <a:buFont typeface="Arial" panose="020B0604020202020204" pitchFamily="34" charset="0"/>
              <a:buChar char="•"/>
              <a:tabLst/>
              <a:defRPr sz="1400"/>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10" name="Platshållare för text 6">
            <a:extLst>
              <a:ext uri="{FF2B5EF4-FFF2-40B4-BE49-F238E27FC236}">
                <a16:creationId xmlns:a16="http://schemas.microsoft.com/office/drawing/2014/main" id="{055A5576-CAC4-E371-E38A-38B0B1E8D418}"/>
              </a:ext>
            </a:extLst>
          </p:cNvPr>
          <p:cNvSpPr>
            <a:spLocks noGrp="1"/>
          </p:cNvSpPr>
          <p:nvPr>
            <p:ph type="body" sz="quarter" idx="23" hasCustomPrompt="1"/>
          </p:nvPr>
        </p:nvSpPr>
        <p:spPr>
          <a:xfrm>
            <a:off x="6207539"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389761876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C1A75F34-257A-8B6D-8C40-9654132D6F8A}"/>
              </a:ext>
            </a:extLst>
          </p:cNvPr>
          <p:cNvSpPr>
            <a:spLocks noGrp="1"/>
          </p:cNvSpPr>
          <p:nvPr>
            <p:ph type="body" sz="quarter" idx="14" hasCustomPrompt="1"/>
          </p:nvPr>
        </p:nvSpPr>
        <p:spPr>
          <a:xfrm>
            <a:off x="407987"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6" name="Platshållare för text 6">
            <a:extLst>
              <a:ext uri="{FF2B5EF4-FFF2-40B4-BE49-F238E27FC236}">
                <a16:creationId xmlns:a16="http://schemas.microsoft.com/office/drawing/2014/main" id="{91C72D57-DBDE-0B30-F83A-7FE6757A3D49}"/>
              </a:ext>
            </a:extLst>
          </p:cNvPr>
          <p:cNvSpPr>
            <a:spLocks noGrp="1"/>
          </p:cNvSpPr>
          <p:nvPr>
            <p:ph type="body" sz="quarter" idx="19" hasCustomPrompt="1"/>
          </p:nvPr>
        </p:nvSpPr>
        <p:spPr>
          <a:xfrm>
            <a:off x="407988"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11" name="Platshållare för text 6">
            <a:extLst>
              <a:ext uri="{FF2B5EF4-FFF2-40B4-BE49-F238E27FC236}">
                <a16:creationId xmlns:a16="http://schemas.microsoft.com/office/drawing/2014/main" id="{E0A7EDDD-571C-3DBF-DD1D-7822A5C482FA}"/>
              </a:ext>
            </a:extLst>
          </p:cNvPr>
          <p:cNvSpPr>
            <a:spLocks noGrp="1"/>
          </p:cNvSpPr>
          <p:nvPr>
            <p:ph type="body" sz="quarter" idx="22" hasCustomPrompt="1"/>
          </p:nvPr>
        </p:nvSpPr>
        <p:spPr>
          <a:xfrm>
            <a:off x="4224128"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3" name="Platshållare för text 6">
            <a:extLst>
              <a:ext uri="{FF2B5EF4-FFF2-40B4-BE49-F238E27FC236}">
                <a16:creationId xmlns:a16="http://schemas.microsoft.com/office/drawing/2014/main" id="{87D163D2-8D39-B16E-E522-366A78BC63E7}"/>
              </a:ext>
            </a:extLst>
          </p:cNvPr>
          <p:cNvSpPr>
            <a:spLocks noGrp="1"/>
          </p:cNvSpPr>
          <p:nvPr>
            <p:ph type="body" sz="quarter" idx="23" hasCustomPrompt="1"/>
          </p:nvPr>
        </p:nvSpPr>
        <p:spPr>
          <a:xfrm>
            <a:off x="4224129"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4" name="Platshållare för text 6">
            <a:extLst>
              <a:ext uri="{FF2B5EF4-FFF2-40B4-BE49-F238E27FC236}">
                <a16:creationId xmlns:a16="http://schemas.microsoft.com/office/drawing/2014/main" id="{CC1EA2DA-B3AE-9D2C-0965-47FE2D5CC7E3}"/>
              </a:ext>
            </a:extLst>
          </p:cNvPr>
          <p:cNvSpPr>
            <a:spLocks noGrp="1"/>
          </p:cNvSpPr>
          <p:nvPr>
            <p:ph type="body" sz="quarter" idx="24" hasCustomPrompt="1"/>
          </p:nvPr>
        </p:nvSpPr>
        <p:spPr>
          <a:xfrm>
            <a:off x="8038036"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3.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5" name="Platshållare för text 6">
            <a:extLst>
              <a:ext uri="{FF2B5EF4-FFF2-40B4-BE49-F238E27FC236}">
                <a16:creationId xmlns:a16="http://schemas.microsoft.com/office/drawing/2014/main" id="{BF5B1863-5D46-DAD4-DAEA-7A31A6CFC705}"/>
              </a:ext>
            </a:extLst>
          </p:cNvPr>
          <p:cNvSpPr>
            <a:spLocks noGrp="1"/>
          </p:cNvSpPr>
          <p:nvPr>
            <p:ph type="body" sz="quarter" idx="25" hasCustomPrompt="1"/>
          </p:nvPr>
        </p:nvSpPr>
        <p:spPr>
          <a:xfrm>
            <a:off x="8038037"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224544452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Small">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480346F0-4F83-EAA3-124B-9B05B80395D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0917" y="2204830"/>
            <a:ext cx="2148850" cy="448871"/>
          </a:xfrm>
          <a:prstGeom prst="rect">
            <a:avLst/>
          </a:prstGeom>
        </p:spPr>
      </p:pic>
      <p:sp>
        <p:nvSpPr>
          <p:cNvPr id="9" name="Platshållare för text 7">
            <a:extLst>
              <a:ext uri="{FF2B5EF4-FFF2-40B4-BE49-F238E27FC236}">
                <a16:creationId xmlns:a16="http://schemas.microsoft.com/office/drawing/2014/main" id="{13A61034-5083-A1C0-CE4C-E6507B89BF19}"/>
              </a:ext>
            </a:extLst>
          </p:cNvPr>
          <p:cNvSpPr>
            <a:spLocks noGrp="1"/>
          </p:cNvSpPr>
          <p:nvPr>
            <p:ph type="body" sz="quarter" idx="11"/>
          </p:nvPr>
        </p:nvSpPr>
        <p:spPr>
          <a:xfrm>
            <a:off x="417513" y="4204298"/>
            <a:ext cx="11366500" cy="313932"/>
          </a:xfrm>
          <a:prstGeom prst="rect">
            <a:avLst/>
          </a:prstGeom>
        </p:spPr>
        <p:txBody>
          <a:bodyPr>
            <a:spAutoFit/>
          </a:bodyPr>
          <a:lstStyle>
            <a:lvl1pPr marL="0" indent="0" algn="ctr">
              <a:buNone/>
              <a:defRPr sz="1600">
                <a:solidFill>
                  <a:schemeClr val="bg1"/>
                </a:solidFill>
              </a:defRPr>
            </a:lvl1pPr>
            <a:lvl2pPr marL="457200" indent="0">
              <a:buNone/>
              <a:defRPr/>
            </a:lvl2pPr>
          </a:lstStyle>
          <a:p>
            <a:pPr lvl="0"/>
            <a:r>
              <a:rPr lang="sv-SE"/>
              <a:t>Klicka här för att ändra format på bakgrundstexten</a:t>
            </a:r>
          </a:p>
        </p:txBody>
      </p:sp>
      <p:sp>
        <p:nvSpPr>
          <p:cNvPr id="12" name="Platshållare för text 11">
            <a:extLst>
              <a:ext uri="{FF2B5EF4-FFF2-40B4-BE49-F238E27FC236}">
                <a16:creationId xmlns:a16="http://schemas.microsoft.com/office/drawing/2014/main" id="{DD1A5099-93B8-2AAC-6A86-4A5EF5523C18}"/>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sp>
        <p:nvSpPr>
          <p:cNvPr id="4" name="Rubrik 13">
            <a:extLst>
              <a:ext uri="{FF2B5EF4-FFF2-40B4-BE49-F238E27FC236}">
                <a16:creationId xmlns:a16="http://schemas.microsoft.com/office/drawing/2014/main" id="{17DE4E2A-D8D3-AE8C-F9F8-B1F8557966D3}"/>
              </a:ext>
            </a:extLst>
          </p:cNvPr>
          <p:cNvSpPr>
            <a:spLocks noGrp="1"/>
          </p:cNvSpPr>
          <p:nvPr>
            <p:ph type="title"/>
          </p:nvPr>
        </p:nvSpPr>
        <p:spPr>
          <a:xfrm>
            <a:off x="407987" y="3133534"/>
            <a:ext cx="11376025" cy="590931"/>
          </a:xfrm>
          <a:prstGeom prst="rect">
            <a:avLst/>
          </a:prstGeom>
        </p:spPr>
        <p:txBody>
          <a:bodyPr anchor="ctr">
            <a:spAutoFit/>
          </a:bodyPr>
          <a:lstStyle>
            <a:lvl1pPr algn="ctr">
              <a:defRPr sz="3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227953481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Numbers">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Platshållare för text 6">
            <a:extLst>
              <a:ext uri="{FF2B5EF4-FFF2-40B4-BE49-F238E27FC236}">
                <a16:creationId xmlns:a16="http://schemas.microsoft.com/office/drawing/2014/main" id="{158FF8B0-2F21-3FCB-4B43-591E7401386D}"/>
              </a:ext>
            </a:extLst>
          </p:cNvPr>
          <p:cNvSpPr>
            <a:spLocks noGrp="1"/>
          </p:cNvSpPr>
          <p:nvPr>
            <p:ph type="body" sz="quarter" idx="13" hasCustomPrompt="1"/>
          </p:nvPr>
        </p:nvSpPr>
        <p:spPr>
          <a:xfrm>
            <a:off x="407988"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6" name="Platshållare för text 6">
            <a:extLst>
              <a:ext uri="{FF2B5EF4-FFF2-40B4-BE49-F238E27FC236}">
                <a16:creationId xmlns:a16="http://schemas.microsoft.com/office/drawing/2014/main" id="{E6265B64-9897-5FC3-EB2C-3A6E671D8783}"/>
              </a:ext>
            </a:extLst>
          </p:cNvPr>
          <p:cNvSpPr>
            <a:spLocks noGrp="1"/>
          </p:cNvSpPr>
          <p:nvPr>
            <p:ph type="body" sz="quarter" idx="14" hasCustomPrompt="1"/>
          </p:nvPr>
        </p:nvSpPr>
        <p:spPr>
          <a:xfrm>
            <a:off x="407987" y="5373518"/>
            <a:ext cx="3671733" cy="535531"/>
          </a:xfrm>
          <a:prstGeom prst="rect">
            <a:avLst/>
          </a:prstGeom>
        </p:spPr>
        <p:txBody>
          <a:bodyPr wrap="square" lIns="360000" rIns="360000" anchor="b">
            <a:spAutoFit/>
          </a:bodyPr>
          <a:lstStyle>
            <a:lvl1pPr marL="0" indent="0" algn="l">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700 MSEK</a:t>
            </a:r>
          </a:p>
        </p:txBody>
      </p:sp>
      <p:sp>
        <p:nvSpPr>
          <p:cNvPr id="7" name="Platshållare för text 6">
            <a:extLst>
              <a:ext uri="{FF2B5EF4-FFF2-40B4-BE49-F238E27FC236}">
                <a16:creationId xmlns:a16="http://schemas.microsoft.com/office/drawing/2014/main" id="{F90C74B5-1370-7D7C-0C53-D2760930DB46}"/>
              </a:ext>
            </a:extLst>
          </p:cNvPr>
          <p:cNvSpPr>
            <a:spLocks noGrp="1"/>
          </p:cNvSpPr>
          <p:nvPr>
            <p:ph type="body" sz="quarter" idx="15" hasCustomPrompt="1"/>
          </p:nvPr>
        </p:nvSpPr>
        <p:spPr>
          <a:xfrm>
            <a:off x="4260134"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8" name="Platshållare för text 6">
            <a:extLst>
              <a:ext uri="{FF2B5EF4-FFF2-40B4-BE49-F238E27FC236}">
                <a16:creationId xmlns:a16="http://schemas.microsoft.com/office/drawing/2014/main" id="{0E42B40E-106B-5E04-433F-8FD0CE92B437}"/>
              </a:ext>
            </a:extLst>
          </p:cNvPr>
          <p:cNvSpPr>
            <a:spLocks noGrp="1"/>
          </p:cNvSpPr>
          <p:nvPr>
            <p:ph type="body" sz="quarter" idx="16" hasCustomPrompt="1"/>
          </p:nvPr>
        </p:nvSpPr>
        <p:spPr>
          <a:xfrm>
            <a:off x="4260133" y="5373518"/>
            <a:ext cx="3671733" cy="535531"/>
          </a:xfrm>
          <a:prstGeom prst="rect">
            <a:avLst/>
          </a:prstGeom>
        </p:spPr>
        <p:txBody>
          <a:bodyPr wrap="square" lIns="360000" rIns="360000" anchor="b">
            <a:spAutoFit/>
          </a:bodyPr>
          <a:lstStyle>
            <a:lvl1pPr marL="0" indent="0" algn="l">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80 MSEK</a:t>
            </a:r>
          </a:p>
        </p:txBody>
      </p:sp>
      <p:sp>
        <p:nvSpPr>
          <p:cNvPr id="9" name="Platshållare för text 6">
            <a:extLst>
              <a:ext uri="{FF2B5EF4-FFF2-40B4-BE49-F238E27FC236}">
                <a16:creationId xmlns:a16="http://schemas.microsoft.com/office/drawing/2014/main" id="{DDC5696D-B45A-E114-F0FB-4231B21BE53A}"/>
              </a:ext>
            </a:extLst>
          </p:cNvPr>
          <p:cNvSpPr>
            <a:spLocks noGrp="1"/>
          </p:cNvSpPr>
          <p:nvPr>
            <p:ph type="body" sz="quarter" idx="17" hasCustomPrompt="1"/>
          </p:nvPr>
        </p:nvSpPr>
        <p:spPr>
          <a:xfrm>
            <a:off x="8112281"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10" name="Platshållare för text 6">
            <a:extLst>
              <a:ext uri="{FF2B5EF4-FFF2-40B4-BE49-F238E27FC236}">
                <a16:creationId xmlns:a16="http://schemas.microsoft.com/office/drawing/2014/main" id="{3C293492-EF6A-7C85-214D-24C03AD6ADE8}"/>
              </a:ext>
            </a:extLst>
          </p:cNvPr>
          <p:cNvSpPr>
            <a:spLocks noGrp="1"/>
          </p:cNvSpPr>
          <p:nvPr>
            <p:ph type="body" sz="quarter" idx="18" hasCustomPrompt="1"/>
          </p:nvPr>
        </p:nvSpPr>
        <p:spPr>
          <a:xfrm>
            <a:off x="8112280" y="5373518"/>
            <a:ext cx="3671733" cy="535531"/>
          </a:xfrm>
          <a:prstGeom prst="rect">
            <a:avLst/>
          </a:prstGeom>
        </p:spPr>
        <p:txBody>
          <a:bodyPr wrap="square" lIns="360000" rIns="360000" anchor="b">
            <a:spAutoFit/>
          </a:bodyPr>
          <a:lstStyle>
            <a:lvl1pPr marL="0" indent="0" algn="l">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+20.5%</a:t>
            </a:r>
          </a:p>
        </p:txBody>
      </p:sp>
      <p:sp>
        <p:nvSpPr>
          <p:cNvPr id="11" name="Platshållare för text 6">
            <a:extLst>
              <a:ext uri="{FF2B5EF4-FFF2-40B4-BE49-F238E27FC236}">
                <a16:creationId xmlns:a16="http://schemas.microsoft.com/office/drawing/2014/main" id="{CB2FFEB6-D419-A9F4-3B0B-B069A0F0307E}"/>
              </a:ext>
            </a:extLst>
          </p:cNvPr>
          <p:cNvSpPr>
            <a:spLocks noGrp="1"/>
          </p:cNvSpPr>
          <p:nvPr>
            <p:ph type="body" sz="quarter" idx="19" hasCustomPrompt="1"/>
          </p:nvPr>
        </p:nvSpPr>
        <p:spPr>
          <a:xfrm>
            <a:off x="407988"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2" name="Platshållare för text 6">
            <a:extLst>
              <a:ext uri="{FF2B5EF4-FFF2-40B4-BE49-F238E27FC236}">
                <a16:creationId xmlns:a16="http://schemas.microsoft.com/office/drawing/2014/main" id="{478325DE-6D06-46D9-4742-65291D31F081}"/>
              </a:ext>
            </a:extLst>
          </p:cNvPr>
          <p:cNvSpPr>
            <a:spLocks noGrp="1"/>
          </p:cNvSpPr>
          <p:nvPr>
            <p:ph type="body" sz="quarter" idx="20" hasCustomPrompt="1"/>
          </p:nvPr>
        </p:nvSpPr>
        <p:spPr>
          <a:xfrm>
            <a:off x="4260134"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3" name="Platshållare för text 6">
            <a:extLst>
              <a:ext uri="{FF2B5EF4-FFF2-40B4-BE49-F238E27FC236}">
                <a16:creationId xmlns:a16="http://schemas.microsoft.com/office/drawing/2014/main" id="{84431A11-4F5F-7A17-E6D8-63C8E6F5911A}"/>
              </a:ext>
            </a:extLst>
          </p:cNvPr>
          <p:cNvSpPr>
            <a:spLocks noGrp="1"/>
          </p:cNvSpPr>
          <p:nvPr>
            <p:ph type="body" sz="quarter" idx="21" hasCustomPrompt="1"/>
          </p:nvPr>
        </p:nvSpPr>
        <p:spPr>
          <a:xfrm>
            <a:off x="8112281"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4" name="Rubrik 13">
            <a:extLst>
              <a:ext uri="{FF2B5EF4-FFF2-40B4-BE49-F238E27FC236}">
                <a16:creationId xmlns:a16="http://schemas.microsoft.com/office/drawing/2014/main" id="{F254615D-E3A7-C4B4-9712-4FF257B44387}"/>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lvl1pPr>
          </a:lstStyle>
          <a:p>
            <a:endParaRPr lang="sv-SE"/>
          </a:p>
        </p:txBody>
      </p:sp>
    </p:spTree>
    <p:extLst>
      <p:ext uri="{BB962C8B-B14F-4D97-AF65-F5344CB8AC3E}">
        <p14:creationId xmlns:p14="http://schemas.microsoft.com/office/powerpoint/2010/main" val="315347241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lvl1pPr>
          </a:lstStyle>
          <a:p>
            <a:endParaRPr lang="sv-SE"/>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p:nvPr>
        </p:nvSpPr>
        <p:spPr>
          <a:xfrm>
            <a:off x="407987" y="1446166"/>
            <a:ext cx="5580063" cy="602151"/>
          </a:xfrm>
          <a:prstGeom prst="rect">
            <a:avLst/>
          </a:prstGeom>
        </p:spPr>
        <p:txBody>
          <a:bodyPr wrap="square" lIns="360000" tIns="270000" rIns="0" anchor="t">
            <a:spAutoFit/>
          </a:bodyPr>
          <a:lstStyle>
            <a:lvl1pPr marL="0" indent="0" algn="l">
              <a:lnSpc>
                <a:spcPts val="2400"/>
              </a:lnSpc>
              <a:spcBef>
                <a:spcPts val="0"/>
              </a:spcBef>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8" name="Platshållare för bild 7">
            <a:extLst>
              <a:ext uri="{FF2B5EF4-FFF2-40B4-BE49-F238E27FC236}">
                <a16:creationId xmlns:a16="http://schemas.microsoft.com/office/drawing/2014/main" id="{CFB46536-525C-64ED-AB60-A2B3D8D10D4C}"/>
              </a:ext>
            </a:extLst>
          </p:cNvPr>
          <p:cNvSpPr>
            <a:spLocks noGrp="1"/>
          </p:cNvSpPr>
          <p:nvPr>
            <p:ph type="pic" sz="quarter" idx="22"/>
          </p:nvPr>
        </p:nvSpPr>
        <p:spPr>
          <a:xfrm>
            <a:off x="773778" y="3429000"/>
            <a:ext cx="1937752" cy="1295400"/>
          </a:xfrm>
          <a:prstGeom prst="rect">
            <a:avLst/>
          </a:prstGeom>
        </p:spPr>
        <p:txBody>
          <a:bodyPr/>
          <a:lstStyle>
            <a:lvl1pPr marL="0" indent="0">
              <a:buNone/>
              <a:defRPr sz="1400"/>
            </a:lvl1pPr>
          </a:lstStyle>
          <a:p>
            <a:endParaRPr lang="sv-SE"/>
          </a:p>
        </p:txBody>
      </p:sp>
      <p:sp>
        <p:nvSpPr>
          <p:cNvPr id="34" name="Platshållare för bild 7">
            <a:extLst>
              <a:ext uri="{FF2B5EF4-FFF2-40B4-BE49-F238E27FC236}">
                <a16:creationId xmlns:a16="http://schemas.microsoft.com/office/drawing/2014/main" id="{A48D1E72-8123-528D-1883-3F68585FB2DB}"/>
              </a:ext>
            </a:extLst>
          </p:cNvPr>
          <p:cNvSpPr>
            <a:spLocks noGrp="1"/>
          </p:cNvSpPr>
          <p:nvPr>
            <p:ph type="pic" sz="quarter" idx="37"/>
          </p:nvPr>
        </p:nvSpPr>
        <p:spPr>
          <a:xfrm>
            <a:off x="9476066" y="3429000"/>
            <a:ext cx="1937752" cy="1295400"/>
          </a:xfrm>
          <a:prstGeom prst="rect">
            <a:avLst/>
          </a:prstGeom>
        </p:spPr>
        <p:txBody>
          <a:bodyPr/>
          <a:lstStyle>
            <a:lvl1pPr marL="0" indent="0">
              <a:buNone/>
              <a:defRPr sz="1400"/>
            </a:lvl1pPr>
          </a:lstStyle>
          <a:p>
            <a:endParaRPr lang="sv-SE"/>
          </a:p>
        </p:txBody>
      </p:sp>
      <p:sp>
        <p:nvSpPr>
          <p:cNvPr id="37" name="Platshållare för bild 7">
            <a:extLst>
              <a:ext uri="{FF2B5EF4-FFF2-40B4-BE49-F238E27FC236}">
                <a16:creationId xmlns:a16="http://schemas.microsoft.com/office/drawing/2014/main" id="{762B2883-CE38-E172-BCBB-F17CB73FF338}"/>
              </a:ext>
            </a:extLst>
          </p:cNvPr>
          <p:cNvSpPr>
            <a:spLocks noGrp="1"/>
          </p:cNvSpPr>
          <p:nvPr>
            <p:ph type="pic" sz="quarter" idx="38"/>
          </p:nvPr>
        </p:nvSpPr>
        <p:spPr>
          <a:xfrm>
            <a:off x="5127124" y="3429000"/>
            <a:ext cx="1937752" cy="1295400"/>
          </a:xfrm>
          <a:prstGeom prst="rect">
            <a:avLst/>
          </a:prstGeom>
        </p:spPr>
        <p:txBody>
          <a:bodyPr/>
          <a:lstStyle>
            <a:lvl1pPr marL="0" indent="0">
              <a:buNone/>
              <a:defRPr sz="1400"/>
            </a:lvl1pPr>
          </a:lstStyle>
          <a:p>
            <a:endParaRPr lang="sv-SE"/>
          </a:p>
        </p:txBody>
      </p:sp>
      <p:sp>
        <p:nvSpPr>
          <p:cNvPr id="38" name="Platshållare för bild 7">
            <a:extLst>
              <a:ext uri="{FF2B5EF4-FFF2-40B4-BE49-F238E27FC236}">
                <a16:creationId xmlns:a16="http://schemas.microsoft.com/office/drawing/2014/main" id="{AF615C0D-6A16-747E-8310-801A1FA0D89D}"/>
              </a:ext>
            </a:extLst>
          </p:cNvPr>
          <p:cNvSpPr>
            <a:spLocks noGrp="1"/>
          </p:cNvSpPr>
          <p:nvPr>
            <p:ph type="pic" sz="quarter" idx="39"/>
          </p:nvPr>
        </p:nvSpPr>
        <p:spPr>
          <a:xfrm>
            <a:off x="2951737" y="3429000"/>
            <a:ext cx="1937752" cy="1295400"/>
          </a:xfrm>
          <a:prstGeom prst="rect">
            <a:avLst/>
          </a:prstGeom>
        </p:spPr>
        <p:txBody>
          <a:bodyPr/>
          <a:lstStyle>
            <a:lvl1pPr marL="0" indent="0">
              <a:buNone/>
              <a:defRPr sz="1400"/>
            </a:lvl1pPr>
          </a:lstStyle>
          <a:p>
            <a:endParaRPr lang="sv-SE"/>
          </a:p>
        </p:txBody>
      </p:sp>
      <p:sp>
        <p:nvSpPr>
          <p:cNvPr id="39" name="Platshållare för bild 7">
            <a:extLst>
              <a:ext uri="{FF2B5EF4-FFF2-40B4-BE49-F238E27FC236}">
                <a16:creationId xmlns:a16="http://schemas.microsoft.com/office/drawing/2014/main" id="{A8E6ED5C-2614-24FE-802E-DAEF1AB67EFF}"/>
              </a:ext>
            </a:extLst>
          </p:cNvPr>
          <p:cNvSpPr>
            <a:spLocks noGrp="1"/>
          </p:cNvSpPr>
          <p:nvPr>
            <p:ph type="pic" sz="quarter" idx="40"/>
          </p:nvPr>
        </p:nvSpPr>
        <p:spPr>
          <a:xfrm>
            <a:off x="7302511" y="3429000"/>
            <a:ext cx="1937752" cy="1295400"/>
          </a:xfrm>
          <a:prstGeom prst="rect">
            <a:avLst/>
          </a:prstGeom>
        </p:spPr>
        <p:txBody>
          <a:bodyPr/>
          <a:lstStyle>
            <a:lvl1pPr marL="0" indent="0">
              <a:buNone/>
              <a:defRPr sz="1400"/>
            </a:lvl1pPr>
          </a:lstStyle>
          <a:p>
            <a:endParaRPr lang="sv-SE"/>
          </a:p>
        </p:txBody>
      </p:sp>
      <p:sp>
        <p:nvSpPr>
          <p:cNvPr id="40" name="Platshållare för text 6">
            <a:extLst>
              <a:ext uri="{FF2B5EF4-FFF2-40B4-BE49-F238E27FC236}">
                <a16:creationId xmlns:a16="http://schemas.microsoft.com/office/drawing/2014/main" id="{D4CC3F87-273F-AED2-8D85-0136260D37EE}"/>
              </a:ext>
            </a:extLst>
          </p:cNvPr>
          <p:cNvSpPr>
            <a:spLocks noGrp="1"/>
          </p:cNvSpPr>
          <p:nvPr>
            <p:ph type="body" sz="quarter" idx="14"/>
          </p:nvPr>
        </p:nvSpPr>
        <p:spPr>
          <a:xfrm>
            <a:off x="773779"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1" name="Platshållare för text 6">
            <a:extLst>
              <a:ext uri="{FF2B5EF4-FFF2-40B4-BE49-F238E27FC236}">
                <a16:creationId xmlns:a16="http://schemas.microsoft.com/office/drawing/2014/main" id="{BCCBD7A0-28E6-5232-2299-C1594936F949}"/>
              </a:ext>
            </a:extLst>
          </p:cNvPr>
          <p:cNvSpPr>
            <a:spLocks noGrp="1"/>
          </p:cNvSpPr>
          <p:nvPr>
            <p:ph type="body" sz="quarter" idx="27"/>
          </p:nvPr>
        </p:nvSpPr>
        <p:spPr>
          <a:xfrm>
            <a:off x="773779"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2" name="Platshållare för text 6">
            <a:extLst>
              <a:ext uri="{FF2B5EF4-FFF2-40B4-BE49-F238E27FC236}">
                <a16:creationId xmlns:a16="http://schemas.microsoft.com/office/drawing/2014/main" id="{E3CB6885-2014-7B44-2B35-64550BABBD13}"/>
              </a:ext>
            </a:extLst>
          </p:cNvPr>
          <p:cNvSpPr>
            <a:spLocks noGrp="1"/>
          </p:cNvSpPr>
          <p:nvPr>
            <p:ph type="body" sz="quarter" idx="41"/>
          </p:nvPr>
        </p:nvSpPr>
        <p:spPr>
          <a:xfrm>
            <a:off x="2949166"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3" name="Platshållare för text 6">
            <a:extLst>
              <a:ext uri="{FF2B5EF4-FFF2-40B4-BE49-F238E27FC236}">
                <a16:creationId xmlns:a16="http://schemas.microsoft.com/office/drawing/2014/main" id="{BE711593-1AC1-7428-A4C8-E4F0AEAFBA18}"/>
              </a:ext>
            </a:extLst>
          </p:cNvPr>
          <p:cNvSpPr>
            <a:spLocks noGrp="1"/>
          </p:cNvSpPr>
          <p:nvPr>
            <p:ph type="body" sz="quarter" idx="42"/>
          </p:nvPr>
        </p:nvSpPr>
        <p:spPr>
          <a:xfrm>
            <a:off x="2949166"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5" name="Platshållare för text 6">
            <a:extLst>
              <a:ext uri="{FF2B5EF4-FFF2-40B4-BE49-F238E27FC236}">
                <a16:creationId xmlns:a16="http://schemas.microsoft.com/office/drawing/2014/main" id="{E969FCF5-A6E0-0DB4-41DA-064E86FE03D9}"/>
              </a:ext>
            </a:extLst>
          </p:cNvPr>
          <p:cNvSpPr>
            <a:spLocks noGrp="1"/>
          </p:cNvSpPr>
          <p:nvPr>
            <p:ph type="body" sz="quarter" idx="43"/>
          </p:nvPr>
        </p:nvSpPr>
        <p:spPr>
          <a:xfrm>
            <a:off x="5124554"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6" name="Platshållare för text 6">
            <a:extLst>
              <a:ext uri="{FF2B5EF4-FFF2-40B4-BE49-F238E27FC236}">
                <a16:creationId xmlns:a16="http://schemas.microsoft.com/office/drawing/2014/main" id="{74B69A18-731E-234A-878C-9926907F237A}"/>
              </a:ext>
            </a:extLst>
          </p:cNvPr>
          <p:cNvSpPr>
            <a:spLocks noGrp="1"/>
          </p:cNvSpPr>
          <p:nvPr>
            <p:ph type="body" sz="quarter" idx="44"/>
          </p:nvPr>
        </p:nvSpPr>
        <p:spPr>
          <a:xfrm>
            <a:off x="5124554"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9" name="Platshållare för text 6">
            <a:extLst>
              <a:ext uri="{FF2B5EF4-FFF2-40B4-BE49-F238E27FC236}">
                <a16:creationId xmlns:a16="http://schemas.microsoft.com/office/drawing/2014/main" id="{B93681F5-4C2C-A2E6-16B4-E71C808C6808}"/>
              </a:ext>
            </a:extLst>
          </p:cNvPr>
          <p:cNvSpPr>
            <a:spLocks noGrp="1"/>
          </p:cNvSpPr>
          <p:nvPr>
            <p:ph type="body" sz="quarter" idx="45"/>
          </p:nvPr>
        </p:nvSpPr>
        <p:spPr>
          <a:xfrm>
            <a:off x="7299941"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0" name="Platshållare för text 6">
            <a:extLst>
              <a:ext uri="{FF2B5EF4-FFF2-40B4-BE49-F238E27FC236}">
                <a16:creationId xmlns:a16="http://schemas.microsoft.com/office/drawing/2014/main" id="{D5151A5D-EA1D-DA19-1BF2-81BFDDB95EA6}"/>
              </a:ext>
            </a:extLst>
          </p:cNvPr>
          <p:cNvSpPr>
            <a:spLocks noGrp="1"/>
          </p:cNvSpPr>
          <p:nvPr>
            <p:ph type="body" sz="quarter" idx="46"/>
          </p:nvPr>
        </p:nvSpPr>
        <p:spPr>
          <a:xfrm>
            <a:off x="7299941"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1" name="Platshållare för text 6">
            <a:extLst>
              <a:ext uri="{FF2B5EF4-FFF2-40B4-BE49-F238E27FC236}">
                <a16:creationId xmlns:a16="http://schemas.microsoft.com/office/drawing/2014/main" id="{BBD27F94-6FC5-0A4F-9441-E2A7A1937434}"/>
              </a:ext>
            </a:extLst>
          </p:cNvPr>
          <p:cNvSpPr>
            <a:spLocks noGrp="1"/>
          </p:cNvSpPr>
          <p:nvPr>
            <p:ph type="body" sz="quarter" idx="47"/>
          </p:nvPr>
        </p:nvSpPr>
        <p:spPr>
          <a:xfrm>
            <a:off x="9475328"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2" name="Platshållare för text 6">
            <a:extLst>
              <a:ext uri="{FF2B5EF4-FFF2-40B4-BE49-F238E27FC236}">
                <a16:creationId xmlns:a16="http://schemas.microsoft.com/office/drawing/2014/main" id="{D2794999-4D52-F9DB-CDBE-677AA1103E0A}"/>
              </a:ext>
            </a:extLst>
          </p:cNvPr>
          <p:cNvSpPr>
            <a:spLocks noGrp="1"/>
          </p:cNvSpPr>
          <p:nvPr>
            <p:ph type="body" sz="quarter" idx="48"/>
          </p:nvPr>
        </p:nvSpPr>
        <p:spPr>
          <a:xfrm>
            <a:off x="9475328"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10958674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low Chart Custom">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CFB46536-525C-64ED-AB60-A2B3D8D10D4C}"/>
              </a:ext>
            </a:extLst>
          </p:cNvPr>
          <p:cNvSpPr>
            <a:spLocks noGrp="1"/>
          </p:cNvSpPr>
          <p:nvPr>
            <p:ph type="pic" sz="quarter" idx="22"/>
          </p:nvPr>
        </p:nvSpPr>
        <p:spPr>
          <a:xfrm>
            <a:off x="773778" y="3429000"/>
            <a:ext cx="1937752" cy="1295400"/>
          </a:xfrm>
          <a:prstGeom prst="rect">
            <a:avLst/>
          </a:prstGeom>
        </p:spPr>
        <p:txBody>
          <a:bodyPr/>
          <a:lstStyle>
            <a:lvl1pPr marL="0" indent="0">
              <a:buNone/>
              <a:defRPr sz="1400"/>
            </a:lvl1pPr>
          </a:lstStyle>
          <a:p>
            <a:endParaRPr lang="sv-SE"/>
          </a:p>
        </p:txBody>
      </p:sp>
      <p:sp>
        <p:nvSpPr>
          <p:cNvPr id="34" name="Platshållare för bild 7">
            <a:extLst>
              <a:ext uri="{FF2B5EF4-FFF2-40B4-BE49-F238E27FC236}">
                <a16:creationId xmlns:a16="http://schemas.microsoft.com/office/drawing/2014/main" id="{A48D1E72-8123-528D-1883-3F68585FB2DB}"/>
              </a:ext>
            </a:extLst>
          </p:cNvPr>
          <p:cNvSpPr>
            <a:spLocks noGrp="1"/>
          </p:cNvSpPr>
          <p:nvPr>
            <p:ph type="pic" sz="quarter" idx="37"/>
          </p:nvPr>
        </p:nvSpPr>
        <p:spPr>
          <a:xfrm>
            <a:off x="9476066" y="3429000"/>
            <a:ext cx="1937752" cy="1295400"/>
          </a:xfrm>
          <a:prstGeom prst="rect">
            <a:avLst/>
          </a:prstGeom>
        </p:spPr>
        <p:txBody>
          <a:bodyPr/>
          <a:lstStyle>
            <a:lvl1pPr marL="0" indent="0">
              <a:buNone/>
              <a:defRPr sz="1400"/>
            </a:lvl1pPr>
          </a:lstStyle>
          <a:p>
            <a:endParaRPr lang="sv-SE"/>
          </a:p>
        </p:txBody>
      </p:sp>
      <p:sp>
        <p:nvSpPr>
          <p:cNvPr id="37" name="Platshållare för bild 7">
            <a:extLst>
              <a:ext uri="{FF2B5EF4-FFF2-40B4-BE49-F238E27FC236}">
                <a16:creationId xmlns:a16="http://schemas.microsoft.com/office/drawing/2014/main" id="{762B2883-CE38-E172-BCBB-F17CB73FF338}"/>
              </a:ext>
            </a:extLst>
          </p:cNvPr>
          <p:cNvSpPr>
            <a:spLocks noGrp="1"/>
          </p:cNvSpPr>
          <p:nvPr>
            <p:ph type="pic" sz="quarter" idx="38"/>
          </p:nvPr>
        </p:nvSpPr>
        <p:spPr>
          <a:xfrm>
            <a:off x="5127124" y="3429000"/>
            <a:ext cx="1937752" cy="1295400"/>
          </a:xfrm>
          <a:prstGeom prst="rect">
            <a:avLst/>
          </a:prstGeom>
        </p:spPr>
        <p:txBody>
          <a:bodyPr/>
          <a:lstStyle>
            <a:lvl1pPr marL="0" indent="0">
              <a:buNone/>
              <a:defRPr sz="1400"/>
            </a:lvl1pPr>
          </a:lstStyle>
          <a:p>
            <a:endParaRPr lang="sv-SE"/>
          </a:p>
        </p:txBody>
      </p:sp>
      <p:sp>
        <p:nvSpPr>
          <p:cNvPr id="38" name="Platshållare för bild 7">
            <a:extLst>
              <a:ext uri="{FF2B5EF4-FFF2-40B4-BE49-F238E27FC236}">
                <a16:creationId xmlns:a16="http://schemas.microsoft.com/office/drawing/2014/main" id="{AF615C0D-6A16-747E-8310-801A1FA0D89D}"/>
              </a:ext>
            </a:extLst>
          </p:cNvPr>
          <p:cNvSpPr>
            <a:spLocks noGrp="1"/>
          </p:cNvSpPr>
          <p:nvPr>
            <p:ph type="pic" sz="quarter" idx="39"/>
          </p:nvPr>
        </p:nvSpPr>
        <p:spPr>
          <a:xfrm>
            <a:off x="2951737" y="3429000"/>
            <a:ext cx="1937752" cy="1295400"/>
          </a:xfrm>
          <a:prstGeom prst="rect">
            <a:avLst/>
          </a:prstGeom>
        </p:spPr>
        <p:txBody>
          <a:bodyPr/>
          <a:lstStyle>
            <a:lvl1pPr marL="0" indent="0">
              <a:buNone/>
              <a:defRPr sz="1400"/>
            </a:lvl1pPr>
          </a:lstStyle>
          <a:p>
            <a:endParaRPr lang="sv-SE"/>
          </a:p>
        </p:txBody>
      </p:sp>
      <p:sp>
        <p:nvSpPr>
          <p:cNvPr id="39" name="Platshållare för bild 7">
            <a:extLst>
              <a:ext uri="{FF2B5EF4-FFF2-40B4-BE49-F238E27FC236}">
                <a16:creationId xmlns:a16="http://schemas.microsoft.com/office/drawing/2014/main" id="{A8E6ED5C-2614-24FE-802E-DAEF1AB67EFF}"/>
              </a:ext>
            </a:extLst>
          </p:cNvPr>
          <p:cNvSpPr>
            <a:spLocks noGrp="1"/>
          </p:cNvSpPr>
          <p:nvPr>
            <p:ph type="pic" sz="quarter" idx="40"/>
          </p:nvPr>
        </p:nvSpPr>
        <p:spPr>
          <a:xfrm>
            <a:off x="7302511" y="3429000"/>
            <a:ext cx="1937752" cy="1295400"/>
          </a:xfrm>
          <a:prstGeom prst="rect">
            <a:avLst/>
          </a:prstGeom>
        </p:spPr>
        <p:txBody>
          <a:bodyPr/>
          <a:lstStyle>
            <a:lvl1pPr marL="0" indent="0">
              <a:buNone/>
              <a:defRPr sz="1400"/>
            </a:lvl1pPr>
          </a:lstStyle>
          <a:p>
            <a:endParaRPr lang="sv-SE"/>
          </a:p>
        </p:txBody>
      </p:sp>
      <p:sp>
        <p:nvSpPr>
          <p:cNvPr id="40" name="Platshållare för text 6">
            <a:extLst>
              <a:ext uri="{FF2B5EF4-FFF2-40B4-BE49-F238E27FC236}">
                <a16:creationId xmlns:a16="http://schemas.microsoft.com/office/drawing/2014/main" id="{D4CC3F87-273F-AED2-8D85-0136260D37EE}"/>
              </a:ext>
            </a:extLst>
          </p:cNvPr>
          <p:cNvSpPr>
            <a:spLocks noGrp="1"/>
          </p:cNvSpPr>
          <p:nvPr>
            <p:ph type="body" sz="quarter" idx="14"/>
          </p:nvPr>
        </p:nvSpPr>
        <p:spPr>
          <a:xfrm>
            <a:off x="773779"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1" name="Platshållare för text 6">
            <a:extLst>
              <a:ext uri="{FF2B5EF4-FFF2-40B4-BE49-F238E27FC236}">
                <a16:creationId xmlns:a16="http://schemas.microsoft.com/office/drawing/2014/main" id="{BCCBD7A0-28E6-5232-2299-C1594936F949}"/>
              </a:ext>
            </a:extLst>
          </p:cNvPr>
          <p:cNvSpPr>
            <a:spLocks noGrp="1"/>
          </p:cNvSpPr>
          <p:nvPr>
            <p:ph type="body" sz="quarter" idx="27"/>
          </p:nvPr>
        </p:nvSpPr>
        <p:spPr>
          <a:xfrm>
            <a:off x="773779"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2" name="Platshållare för text 6">
            <a:extLst>
              <a:ext uri="{FF2B5EF4-FFF2-40B4-BE49-F238E27FC236}">
                <a16:creationId xmlns:a16="http://schemas.microsoft.com/office/drawing/2014/main" id="{E3CB6885-2014-7B44-2B35-64550BABBD13}"/>
              </a:ext>
            </a:extLst>
          </p:cNvPr>
          <p:cNvSpPr>
            <a:spLocks noGrp="1"/>
          </p:cNvSpPr>
          <p:nvPr>
            <p:ph type="body" sz="quarter" idx="41"/>
          </p:nvPr>
        </p:nvSpPr>
        <p:spPr>
          <a:xfrm>
            <a:off x="2949166"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3" name="Platshållare för text 6">
            <a:extLst>
              <a:ext uri="{FF2B5EF4-FFF2-40B4-BE49-F238E27FC236}">
                <a16:creationId xmlns:a16="http://schemas.microsoft.com/office/drawing/2014/main" id="{BE711593-1AC1-7428-A4C8-E4F0AEAFBA18}"/>
              </a:ext>
            </a:extLst>
          </p:cNvPr>
          <p:cNvSpPr>
            <a:spLocks noGrp="1"/>
          </p:cNvSpPr>
          <p:nvPr>
            <p:ph type="body" sz="quarter" idx="42"/>
          </p:nvPr>
        </p:nvSpPr>
        <p:spPr>
          <a:xfrm>
            <a:off x="2949166"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5" name="Platshållare för text 6">
            <a:extLst>
              <a:ext uri="{FF2B5EF4-FFF2-40B4-BE49-F238E27FC236}">
                <a16:creationId xmlns:a16="http://schemas.microsoft.com/office/drawing/2014/main" id="{E969FCF5-A6E0-0DB4-41DA-064E86FE03D9}"/>
              </a:ext>
            </a:extLst>
          </p:cNvPr>
          <p:cNvSpPr>
            <a:spLocks noGrp="1"/>
          </p:cNvSpPr>
          <p:nvPr>
            <p:ph type="body" sz="quarter" idx="43"/>
          </p:nvPr>
        </p:nvSpPr>
        <p:spPr>
          <a:xfrm>
            <a:off x="5124554"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6" name="Platshållare för text 6">
            <a:extLst>
              <a:ext uri="{FF2B5EF4-FFF2-40B4-BE49-F238E27FC236}">
                <a16:creationId xmlns:a16="http://schemas.microsoft.com/office/drawing/2014/main" id="{74B69A18-731E-234A-878C-9926907F237A}"/>
              </a:ext>
            </a:extLst>
          </p:cNvPr>
          <p:cNvSpPr>
            <a:spLocks noGrp="1"/>
          </p:cNvSpPr>
          <p:nvPr>
            <p:ph type="body" sz="quarter" idx="44"/>
          </p:nvPr>
        </p:nvSpPr>
        <p:spPr>
          <a:xfrm>
            <a:off x="5124554"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9" name="Platshållare för text 6">
            <a:extLst>
              <a:ext uri="{FF2B5EF4-FFF2-40B4-BE49-F238E27FC236}">
                <a16:creationId xmlns:a16="http://schemas.microsoft.com/office/drawing/2014/main" id="{B93681F5-4C2C-A2E6-16B4-E71C808C6808}"/>
              </a:ext>
            </a:extLst>
          </p:cNvPr>
          <p:cNvSpPr>
            <a:spLocks noGrp="1"/>
          </p:cNvSpPr>
          <p:nvPr>
            <p:ph type="body" sz="quarter" idx="45"/>
          </p:nvPr>
        </p:nvSpPr>
        <p:spPr>
          <a:xfrm>
            <a:off x="7299941"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0" name="Platshållare för text 6">
            <a:extLst>
              <a:ext uri="{FF2B5EF4-FFF2-40B4-BE49-F238E27FC236}">
                <a16:creationId xmlns:a16="http://schemas.microsoft.com/office/drawing/2014/main" id="{D5151A5D-EA1D-DA19-1BF2-81BFDDB95EA6}"/>
              </a:ext>
            </a:extLst>
          </p:cNvPr>
          <p:cNvSpPr>
            <a:spLocks noGrp="1"/>
          </p:cNvSpPr>
          <p:nvPr>
            <p:ph type="body" sz="quarter" idx="46"/>
          </p:nvPr>
        </p:nvSpPr>
        <p:spPr>
          <a:xfrm>
            <a:off x="7299941"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1" name="Platshållare för text 6">
            <a:extLst>
              <a:ext uri="{FF2B5EF4-FFF2-40B4-BE49-F238E27FC236}">
                <a16:creationId xmlns:a16="http://schemas.microsoft.com/office/drawing/2014/main" id="{BBD27F94-6FC5-0A4F-9441-E2A7A1937434}"/>
              </a:ext>
            </a:extLst>
          </p:cNvPr>
          <p:cNvSpPr>
            <a:spLocks noGrp="1"/>
          </p:cNvSpPr>
          <p:nvPr>
            <p:ph type="body" sz="quarter" idx="47"/>
          </p:nvPr>
        </p:nvSpPr>
        <p:spPr>
          <a:xfrm>
            <a:off x="9475328"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2" name="Platshållare för text 6">
            <a:extLst>
              <a:ext uri="{FF2B5EF4-FFF2-40B4-BE49-F238E27FC236}">
                <a16:creationId xmlns:a16="http://schemas.microsoft.com/office/drawing/2014/main" id="{D2794999-4D52-F9DB-CDBE-677AA1103E0A}"/>
              </a:ext>
            </a:extLst>
          </p:cNvPr>
          <p:cNvSpPr>
            <a:spLocks noGrp="1"/>
          </p:cNvSpPr>
          <p:nvPr>
            <p:ph type="body" sz="quarter" idx="48"/>
          </p:nvPr>
        </p:nvSpPr>
        <p:spPr>
          <a:xfrm>
            <a:off x="9475328"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2" name="Platshållare för text 6">
            <a:extLst>
              <a:ext uri="{FF2B5EF4-FFF2-40B4-BE49-F238E27FC236}">
                <a16:creationId xmlns:a16="http://schemas.microsoft.com/office/drawing/2014/main" id="{12925510-1D16-06C1-DAA5-07996B8AF8D2}"/>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3" name="Rubrik 13">
            <a:extLst>
              <a:ext uri="{FF2B5EF4-FFF2-40B4-BE49-F238E27FC236}">
                <a16:creationId xmlns:a16="http://schemas.microsoft.com/office/drawing/2014/main" id="{9EE8A717-CEBF-2747-7149-FE128D5F29FC}"/>
              </a:ext>
            </a:extLst>
          </p:cNvPr>
          <p:cNvSpPr>
            <a:spLocks noGrp="1"/>
          </p:cNvSpPr>
          <p:nvPr>
            <p:ph type="title"/>
          </p:nvPr>
        </p:nvSpPr>
        <p:spPr>
          <a:xfrm>
            <a:off x="407988" y="1083012"/>
            <a:ext cx="558006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Tree>
    <p:extLst>
      <p:ext uri="{BB962C8B-B14F-4D97-AF65-F5344CB8AC3E}">
        <p14:creationId xmlns:p14="http://schemas.microsoft.com/office/powerpoint/2010/main" val="415262975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839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3" name="Platshållare för text 8">
            <a:extLst>
              <a:ext uri="{FF2B5EF4-FFF2-40B4-BE49-F238E27FC236}">
                <a16:creationId xmlns:a16="http://schemas.microsoft.com/office/drawing/2014/main" id="{910D3935-9779-2AAD-0482-700D75E96607}"/>
              </a:ext>
            </a:extLst>
          </p:cNvPr>
          <p:cNvSpPr>
            <a:spLocks noGrp="1"/>
          </p:cNvSpPr>
          <p:nvPr>
            <p:ph type="body" sz="quarter" idx="12" hasCustomPrompt="1"/>
          </p:nvPr>
        </p:nvSpPr>
        <p:spPr>
          <a:xfrm>
            <a:off x="6205538" y="2880644"/>
            <a:ext cx="5578475" cy="1096710"/>
          </a:xfrm>
          <a:prstGeom prst="rect">
            <a:avLst/>
          </a:prstGeom>
        </p:spPr>
        <p:txBody>
          <a:bodyPr anchor="ctr">
            <a:spAutoFit/>
          </a:bodyPr>
          <a:lstStyle>
            <a:lvl1pPr marL="342900" indent="-342900">
              <a:buFont typeface="+mj-lt"/>
              <a:buAutoNum type="arabicPeriod"/>
              <a:defRPr sz="1800">
                <a:solidFill>
                  <a:schemeClr val="bg1"/>
                </a:solidFill>
              </a:defRPr>
            </a:lvl1pPr>
            <a:lvl2pPr marL="457200" indent="0">
              <a:buNone/>
              <a:defRPr/>
            </a:lvl2pPr>
          </a:lstStyle>
          <a:p>
            <a:pPr lvl="0"/>
            <a:r>
              <a:rPr lang="sv-SE" err="1"/>
              <a:t>Example</a:t>
            </a:r>
            <a:endParaRPr lang="sv-SE"/>
          </a:p>
          <a:p>
            <a:pPr lvl="0"/>
            <a:r>
              <a:rPr lang="sv-SE" err="1"/>
              <a:t>Example</a:t>
            </a:r>
            <a:endParaRPr lang="sv-SE"/>
          </a:p>
          <a:p>
            <a:pPr lvl="0"/>
            <a:r>
              <a:rPr lang="sv-SE" err="1"/>
              <a:t>Example</a:t>
            </a:r>
            <a:endParaRPr lang="sv-SE"/>
          </a:p>
        </p:txBody>
      </p:sp>
      <p:sp>
        <p:nvSpPr>
          <p:cNvPr id="4" name="Rubrik 13">
            <a:extLst>
              <a:ext uri="{FF2B5EF4-FFF2-40B4-BE49-F238E27FC236}">
                <a16:creationId xmlns:a16="http://schemas.microsoft.com/office/drawing/2014/main" id="{251B9951-DC96-3F46-A238-53A894DA6124}"/>
              </a:ext>
            </a:extLst>
          </p:cNvPr>
          <p:cNvSpPr>
            <a:spLocks noGrp="1"/>
          </p:cNvSpPr>
          <p:nvPr>
            <p:ph type="title"/>
          </p:nvPr>
        </p:nvSpPr>
        <p:spPr>
          <a:xfrm>
            <a:off x="407988" y="3133534"/>
            <a:ext cx="5580062" cy="590931"/>
          </a:xfrm>
          <a:prstGeom prst="rect">
            <a:avLst/>
          </a:prstGeom>
        </p:spPr>
        <p:txBody>
          <a:bodyPr lIns="360000" anchor="ctr" anchorCtr="0">
            <a:spAutoFit/>
          </a:bodyPr>
          <a:lstStyle>
            <a:lvl1pPr>
              <a:defRPr sz="3600">
                <a:solidFill>
                  <a:schemeClr val="bg1"/>
                </a:solidFill>
              </a:defRPr>
            </a:lvl1pPr>
          </a:lstStyle>
          <a:p>
            <a:endParaRPr lang="sv-SE"/>
          </a:p>
        </p:txBody>
      </p:sp>
    </p:spTree>
    <p:extLst>
      <p:ext uri="{BB962C8B-B14F-4D97-AF65-F5344CB8AC3E}">
        <p14:creationId xmlns:p14="http://schemas.microsoft.com/office/powerpoint/2010/main" val="264701858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Large">
    <p:spTree>
      <p:nvGrpSpPr>
        <p:cNvPr id="1" name=""/>
        <p:cNvGrpSpPr/>
        <p:nvPr/>
      </p:nvGrpSpPr>
      <p:grpSpPr>
        <a:xfrm>
          <a:off x="0" y="0"/>
          <a:ext cx="0" cy="0"/>
          <a:chOff x="0" y="0"/>
          <a:chExt cx="0" cy="0"/>
        </a:xfrm>
      </p:grpSpPr>
      <p:sp>
        <p:nvSpPr>
          <p:cNvPr id="3" name="Rubrik 12">
            <a:extLst>
              <a:ext uri="{FF2B5EF4-FFF2-40B4-BE49-F238E27FC236}">
                <a16:creationId xmlns:a16="http://schemas.microsoft.com/office/drawing/2014/main" id="{C54EFC3B-14BE-49FE-C043-4F4F3AA7E68E}"/>
              </a:ext>
            </a:extLst>
          </p:cNvPr>
          <p:cNvSpPr>
            <a:spLocks noGrp="1"/>
          </p:cNvSpPr>
          <p:nvPr>
            <p:ph type="title"/>
          </p:nvPr>
        </p:nvSpPr>
        <p:spPr>
          <a:xfrm>
            <a:off x="407988" y="2468737"/>
            <a:ext cx="11376024" cy="1920526"/>
          </a:xfrm>
          <a:prstGeom prst="rect">
            <a:avLst/>
          </a:prstGeom>
        </p:spPr>
        <p:txBody>
          <a:bodyPr anchor="ctr" anchorCtr="0">
            <a:spAutoFit/>
          </a:bodyPr>
          <a:lstStyle>
            <a:lvl1pPr algn="ctr">
              <a:defRPr sz="6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44818098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ma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93B3D60-C9BA-6469-3DBB-5530533B1A5F}"/>
              </a:ext>
            </a:extLst>
          </p:cNvPr>
          <p:cNvSpPr>
            <a:spLocks noGrp="1"/>
          </p:cNvSpPr>
          <p:nvPr>
            <p:ph type="title"/>
          </p:nvPr>
        </p:nvSpPr>
        <p:spPr>
          <a:xfrm>
            <a:off x="407988" y="3133534"/>
            <a:ext cx="11376024" cy="590931"/>
          </a:xfrm>
          <a:prstGeom prst="rect">
            <a:avLst/>
          </a:prstGeom>
        </p:spPr>
        <p:txBody>
          <a:bodyPr anchor="ctr" anchorCtr="0">
            <a:spAutoFit/>
          </a:bodyPr>
          <a:lstStyle>
            <a:lvl1pPr algn="ctr">
              <a:defRPr sz="36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1993178653"/>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2315864" y="3206470"/>
            <a:ext cx="7560272" cy="445058"/>
          </a:xfrm>
          <a:prstGeom prst="rect">
            <a:avLst/>
          </a:prstGeom>
        </p:spPr>
        <p:txBody>
          <a:bodyPr wrap="square" anchor="ctr">
            <a:spAutoFit/>
          </a:bodyPr>
          <a:lstStyle>
            <a:lvl1pPr algn="ctr">
              <a:lnSpc>
                <a:spcPts val="3000"/>
              </a:lnSpc>
              <a:defRPr sz="2200">
                <a:solidFill>
                  <a:schemeClr val="bg1"/>
                </a:solidFill>
              </a:defRPr>
            </a:lvl1pPr>
          </a:lstStyle>
          <a:p>
            <a:endParaRPr lang="sv-SE"/>
          </a:p>
        </p:txBody>
      </p:sp>
    </p:spTree>
    <p:extLst>
      <p:ext uri="{BB962C8B-B14F-4D97-AF65-F5344CB8AC3E}">
        <p14:creationId xmlns:p14="http://schemas.microsoft.com/office/powerpoint/2010/main" val="43344603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3753705"/>
          </a:xfrm>
          <a:prstGeom prst="rect">
            <a:avLst/>
          </a:prstGeom>
        </p:spPr>
        <p:txBody>
          <a:bodyPr wrap="square" lIns="540000" tIns="540000" rIns="540000" bIns="540000" anchor="ctr">
            <a:noAutofit/>
          </a:bodyPr>
          <a:lstStyle>
            <a:lvl1pPr algn="ctr">
              <a:lnSpc>
                <a:spcPts val="3000"/>
              </a:lnSpc>
              <a:defRPr sz="2200">
                <a:solidFill>
                  <a:schemeClr val="bg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69777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body Grid">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212BF16D-32C0-04E7-7AD5-32FC7F347C72}"/>
              </a:ext>
            </a:extLst>
          </p:cNvPr>
          <p:cNvSpPr>
            <a:spLocks noGrp="1"/>
          </p:cNvSpPr>
          <p:nvPr>
            <p:ph type="title"/>
          </p:nvPr>
        </p:nvSpPr>
        <p:spPr>
          <a:xfrm>
            <a:off x="1932337" y="1556468"/>
            <a:ext cx="8334363" cy="1462787"/>
          </a:xfrm>
          <a:prstGeom prst="rect">
            <a:avLst/>
          </a:prstGeom>
        </p:spPr>
        <p:txBody>
          <a:bodyPr wrap="square" lIns="540000" tIns="450000" rIns="540000" bIns="450000" anchor="t">
            <a:spAutoFit/>
          </a:bodyPr>
          <a:lstStyle>
            <a:lvl1pPr algn="l">
              <a:lnSpc>
                <a:spcPct val="100000"/>
              </a:lnSpc>
              <a:defRPr sz="3600">
                <a:solidFill>
                  <a:schemeClr val="bg1"/>
                </a:solidFill>
              </a:defRPr>
            </a:lvl1pPr>
          </a:lstStyle>
          <a:p>
            <a:endParaRPr lang="sv-SE"/>
          </a:p>
        </p:txBody>
      </p:sp>
      <p:cxnSp>
        <p:nvCxnSpPr>
          <p:cNvPr id="6" name="Rak 5">
            <a:extLst>
              <a:ext uri="{FF2B5EF4-FFF2-40B4-BE49-F238E27FC236}">
                <a16:creationId xmlns:a16="http://schemas.microsoft.com/office/drawing/2014/main" id="{9EF49473-3D7D-232D-D702-D019D8F343B1}"/>
              </a:ext>
            </a:extLst>
          </p:cNvPr>
          <p:cNvCxnSpPr>
            <a:cxnSpLocks/>
          </p:cNvCxnSpPr>
          <p:nvPr userDrawn="1"/>
        </p:nvCxnSpPr>
        <p:spPr>
          <a:xfrm>
            <a:off x="0" y="1556468"/>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7">
            <a:extLst>
              <a:ext uri="{FF2B5EF4-FFF2-40B4-BE49-F238E27FC236}">
                <a16:creationId xmlns:a16="http://schemas.microsoft.com/office/drawing/2014/main" id="{B8625F62-016B-C5D9-F714-3A88413C2087}"/>
              </a:ext>
            </a:extLst>
          </p:cNvPr>
          <p:cNvCxnSpPr>
            <a:cxnSpLocks/>
          </p:cNvCxnSpPr>
          <p:nvPr userDrawn="1"/>
        </p:nvCxnSpPr>
        <p:spPr>
          <a:xfrm>
            <a:off x="0" y="5310174"/>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CF2FA8E9-8628-2D1B-13F2-158D9245C308}"/>
              </a:ext>
            </a:extLst>
          </p:cNvPr>
          <p:cNvCxnSpPr>
            <a:cxnSpLocks/>
          </p:cNvCxnSpPr>
          <p:nvPr userDrawn="1"/>
        </p:nvCxnSpPr>
        <p:spPr>
          <a:xfrm>
            <a:off x="1932338"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F5210BCD-8513-41CF-EB08-39DA6CFE4299}"/>
              </a:ext>
            </a:extLst>
          </p:cNvPr>
          <p:cNvCxnSpPr>
            <a:cxnSpLocks/>
          </p:cNvCxnSpPr>
          <p:nvPr userDrawn="1"/>
        </p:nvCxnSpPr>
        <p:spPr>
          <a:xfrm>
            <a:off x="10266717" y="0"/>
            <a:ext cx="0" cy="685800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Platshållare för text 6">
            <a:extLst>
              <a:ext uri="{FF2B5EF4-FFF2-40B4-BE49-F238E27FC236}">
                <a16:creationId xmlns:a16="http://schemas.microsoft.com/office/drawing/2014/main" id="{F1DC2DE3-668B-BF96-8F06-C09594415B01}"/>
              </a:ext>
            </a:extLst>
          </p:cNvPr>
          <p:cNvSpPr>
            <a:spLocks noGrp="1"/>
          </p:cNvSpPr>
          <p:nvPr>
            <p:ph type="body" sz="quarter" idx="13"/>
          </p:nvPr>
        </p:nvSpPr>
        <p:spPr>
          <a:xfrm>
            <a:off x="1932336" y="4149321"/>
            <a:ext cx="8334357" cy="1161230"/>
          </a:xfrm>
          <a:prstGeom prst="rect">
            <a:avLst/>
          </a:prstGeom>
        </p:spPr>
        <p:txBody>
          <a:bodyPr wrap="square" lIns="540000" tIns="450000" rIns="540000" bIns="45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45375523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 Left Aligned">
    <p:spTree>
      <p:nvGrpSpPr>
        <p:cNvPr id="1" name=""/>
        <p:cNvGrpSpPr/>
        <p:nvPr/>
      </p:nvGrpSpPr>
      <p:grpSpPr>
        <a:xfrm>
          <a:off x="0" y="0"/>
          <a:ext cx="0" cy="0"/>
          <a:chOff x="0" y="0"/>
          <a:chExt cx="0" cy="0"/>
        </a:xfrm>
      </p:grpSpPr>
      <p:sp>
        <p:nvSpPr>
          <p:cNvPr id="7" name="Platshållare för text 11">
            <a:extLst>
              <a:ext uri="{FF2B5EF4-FFF2-40B4-BE49-F238E27FC236}">
                <a16:creationId xmlns:a16="http://schemas.microsoft.com/office/drawing/2014/main" id="{614349DB-BFCA-6159-BA97-A301A9CBB483}"/>
              </a:ext>
            </a:extLst>
          </p:cNvPr>
          <p:cNvSpPr>
            <a:spLocks noGrp="1"/>
          </p:cNvSpPr>
          <p:nvPr>
            <p:ph type="body" sz="quarter" idx="12" hasCustomPrompt="1"/>
          </p:nvPr>
        </p:nvSpPr>
        <p:spPr>
          <a:xfrm>
            <a:off x="417512" y="6453188"/>
            <a:ext cx="5570537" cy="215900"/>
          </a:xfrm>
          <a:prstGeom prst="rect">
            <a:avLst/>
          </a:prstGeom>
        </p:spPr>
        <p:txBody>
          <a:bodyPr lIns="36000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pic>
        <p:nvPicPr>
          <p:cNvPr id="3" name="Bild 2">
            <a:extLst>
              <a:ext uri="{FF2B5EF4-FFF2-40B4-BE49-F238E27FC236}">
                <a16:creationId xmlns:a16="http://schemas.microsoft.com/office/drawing/2014/main" id="{22DDCDA9-B958-D69C-89AA-39B898087E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7260" y="694900"/>
            <a:ext cx="791332" cy="494583"/>
          </a:xfrm>
          <a:prstGeom prst="rect">
            <a:avLst/>
          </a:prstGeom>
        </p:spPr>
      </p:pic>
      <p:sp>
        <p:nvSpPr>
          <p:cNvPr id="6" name="Rubrik 13">
            <a:extLst>
              <a:ext uri="{FF2B5EF4-FFF2-40B4-BE49-F238E27FC236}">
                <a16:creationId xmlns:a16="http://schemas.microsoft.com/office/drawing/2014/main" id="{F9954D88-56E8-2E04-608A-0160C7F795D3}"/>
              </a:ext>
            </a:extLst>
          </p:cNvPr>
          <p:cNvSpPr>
            <a:spLocks noGrp="1"/>
          </p:cNvSpPr>
          <p:nvPr>
            <p:ph type="title"/>
          </p:nvPr>
        </p:nvSpPr>
        <p:spPr>
          <a:xfrm>
            <a:off x="407988" y="1412720"/>
            <a:ext cx="5580062" cy="701731"/>
          </a:xfrm>
          <a:prstGeom prst="rect">
            <a:avLst/>
          </a:prstGeom>
        </p:spPr>
        <p:txBody>
          <a:bodyPr lIns="360000" rIns="360000" anchor="t" anchorCtr="0">
            <a:spAutoFit/>
          </a:bodyPr>
          <a:lstStyle>
            <a:lvl1pPr>
              <a:defRPr sz="4400">
                <a:solidFill>
                  <a:schemeClr val="bg1"/>
                </a:solidFill>
              </a:defRPr>
            </a:lvl1pPr>
          </a:lstStyle>
          <a:p>
            <a:r>
              <a:rPr lang="sv-SE"/>
              <a:t>Klicka här för att ändra mall för rubrikformat</a:t>
            </a:r>
          </a:p>
        </p:txBody>
      </p:sp>
      <p:sp>
        <p:nvSpPr>
          <p:cNvPr id="8" name="Platshållare för text 7">
            <a:extLst>
              <a:ext uri="{FF2B5EF4-FFF2-40B4-BE49-F238E27FC236}">
                <a16:creationId xmlns:a16="http://schemas.microsoft.com/office/drawing/2014/main" id="{55B69E34-34A2-EB61-71D7-B0A7AFC544C1}"/>
              </a:ext>
            </a:extLst>
          </p:cNvPr>
          <p:cNvSpPr>
            <a:spLocks noGrp="1"/>
          </p:cNvSpPr>
          <p:nvPr>
            <p:ph type="body" sz="quarter" idx="11"/>
          </p:nvPr>
        </p:nvSpPr>
        <p:spPr>
          <a:xfrm>
            <a:off x="417513" y="5838098"/>
            <a:ext cx="5570536" cy="313932"/>
          </a:xfrm>
          <a:prstGeom prst="rect">
            <a:avLst/>
          </a:prstGeom>
        </p:spPr>
        <p:txBody>
          <a:bodyPr wrap="square" lIns="360000" anchor="b">
            <a:spAutoFit/>
          </a:bodyPr>
          <a:lstStyle>
            <a:lvl1pPr marL="0" indent="0" algn="l">
              <a:buNone/>
              <a:defRPr sz="1600">
                <a:solidFill>
                  <a:schemeClr val="bg1"/>
                </a:solidFill>
              </a:defRPr>
            </a:lvl1pPr>
            <a:lvl2pPr marL="457200"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235586665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0B160FF8-A5EB-62FE-4E16-0EED67D66BCF}"/>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Platshållare för text 6">
            <a:extLst>
              <a:ext uri="{FF2B5EF4-FFF2-40B4-BE49-F238E27FC236}">
                <a16:creationId xmlns:a16="http://schemas.microsoft.com/office/drawing/2014/main" id="{44294C88-8845-0969-2CB9-5971FAACB116}"/>
              </a:ext>
            </a:extLst>
          </p:cNvPr>
          <p:cNvSpPr>
            <a:spLocks noGrp="1"/>
          </p:cNvSpPr>
          <p:nvPr>
            <p:ph type="body" sz="quarter" idx="13" hasCustomPrompt="1"/>
          </p:nvPr>
        </p:nvSpPr>
        <p:spPr>
          <a:xfrm>
            <a:off x="6203949" y="1129178"/>
            <a:ext cx="5580063" cy="4294574"/>
          </a:xfrm>
          <a:prstGeom prst="rect">
            <a:avLst/>
          </a:prstGeom>
        </p:spPr>
        <p:txBody>
          <a:bodyPr wrap="square" lIns="360000" r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longer</a:t>
            </a:r>
            <a:r>
              <a:rPr lang="sv-SE"/>
              <a:t> texts.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a:p>
            <a:pPr lvl="0"/>
            <a:endParaRPr lang="sv-SE"/>
          </a:p>
          <a:p>
            <a:pPr lvl="0"/>
            <a:r>
              <a:rPr lang="sv-SE" err="1"/>
              <a:t>Donec</a:t>
            </a:r>
            <a:r>
              <a:rPr lang="sv-SE"/>
              <a:t> id elit non mi porta gravida at eget </a:t>
            </a:r>
            <a:r>
              <a:rPr lang="sv-SE" err="1"/>
              <a:t>metus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Vivamus</a:t>
            </a:r>
            <a:r>
              <a:rPr lang="sv-SE"/>
              <a:t> </a:t>
            </a:r>
            <a:r>
              <a:rPr lang="sv-SE" err="1"/>
              <a:t>sagittis</a:t>
            </a:r>
            <a:r>
              <a:rPr lang="sv-SE"/>
              <a:t> </a:t>
            </a:r>
            <a:r>
              <a:rPr lang="sv-SE" err="1"/>
              <a:t>lacus</a:t>
            </a:r>
            <a:r>
              <a:rPr lang="sv-SE"/>
              <a:t> </a:t>
            </a:r>
            <a:r>
              <a:rPr lang="sv-SE" err="1"/>
              <a:t>vel</a:t>
            </a:r>
            <a:r>
              <a:rPr lang="sv-SE"/>
              <a:t> </a:t>
            </a:r>
            <a:r>
              <a:rPr lang="sv-SE" err="1"/>
              <a:t>augue</a:t>
            </a:r>
            <a:r>
              <a:rPr lang="sv-SE"/>
              <a:t> </a:t>
            </a:r>
            <a:r>
              <a:rPr lang="sv-SE" err="1"/>
              <a:t>laoreet</a:t>
            </a:r>
            <a:r>
              <a:rPr lang="sv-SE"/>
              <a:t> </a:t>
            </a:r>
            <a:r>
              <a:rPr lang="sv-SE" err="1"/>
              <a:t>rutrum</a:t>
            </a:r>
            <a:r>
              <a:rPr lang="sv-SE"/>
              <a:t> </a:t>
            </a:r>
            <a:r>
              <a:rPr lang="sv-SE" err="1"/>
              <a:t>faucibus</a:t>
            </a:r>
            <a:r>
              <a:rPr lang="sv-SE"/>
              <a:t> </a:t>
            </a:r>
            <a:r>
              <a:rPr lang="sv-SE" err="1"/>
              <a:t>dolor</a:t>
            </a:r>
            <a:r>
              <a:rPr lang="sv-SE"/>
              <a:t> </a:t>
            </a:r>
            <a:r>
              <a:rPr lang="sv-SE" err="1"/>
              <a:t>auctor</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Vestibulum</a:t>
            </a:r>
            <a:r>
              <a:rPr lang="sv-SE"/>
              <a:t> id </a:t>
            </a:r>
            <a:r>
              <a:rPr lang="sv-SE" err="1"/>
              <a:t>ligula</a:t>
            </a:r>
            <a:r>
              <a:rPr lang="sv-SE"/>
              <a:t> porta </a:t>
            </a:r>
            <a:r>
              <a:rPr lang="sv-SE" err="1"/>
              <a:t>felis</a:t>
            </a:r>
            <a:r>
              <a:rPr lang="sv-SE"/>
              <a:t> </a:t>
            </a:r>
            <a:r>
              <a:rPr lang="sv-SE" err="1"/>
              <a:t>euismod</a:t>
            </a:r>
            <a:r>
              <a:rPr lang="sv-SE"/>
              <a:t> </a:t>
            </a:r>
            <a:r>
              <a:rPr lang="sv-SE" err="1"/>
              <a:t>semper</a:t>
            </a:r>
            <a:r>
              <a:rPr lang="sv-SE"/>
              <a:t>. </a:t>
            </a:r>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Duis</a:t>
            </a:r>
            <a:r>
              <a:rPr lang="sv-SE"/>
              <a:t> </a:t>
            </a:r>
            <a:r>
              <a:rPr lang="sv-SE" err="1"/>
              <a:t>mollis</a:t>
            </a:r>
            <a:r>
              <a:rPr lang="sv-SE"/>
              <a:t>, est non </a:t>
            </a:r>
            <a:r>
              <a:rPr lang="sv-SE" err="1"/>
              <a:t>commodo</a:t>
            </a:r>
            <a:r>
              <a:rPr lang="sv-SE"/>
              <a:t> </a:t>
            </a:r>
            <a:r>
              <a:rPr lang="sv-SE" err="1"/>
              <a:t>luctus</a:t>
            </a:r>
            <a:r>
              <a:rPr lang="sv-SE"/>
              <a:t>, </a:t>
            </a:r>
            <a:r>
              <a:rPr lang="sv-SE" err="1"/>
              <a:t>nisi</a:t>
            </a:r>
            <a:r>
              <a:rPr lang="sv-SE"/>
              <a:t> erat porttitor </a:t>
            </a:r>
            <a:r>
              <a:rPr lang="sv-SE" err="1"/>
              <a:t>ligula</a:t>
            </a:r>
            <a:r>
              <a:rPr lang="sv-SE"/>
              <a:t>, eget </a:t>
            </a:r>
            <a:r>
              <a:rPr lang="sv-SE" err="1"/>
              <a:t>lacinia</a:t>
            </a:r>
            <a:r>
              <a:rPr lang="sv-SE"/>
              <a:t> </a:t>
            </a:r>
            <a:r>
              <a:rPr lang="sv-SE" err="1"/>
              <a:t>odio</a:t>
            </a:r>
            <a:r>
              <a:rPr lang="sv-SE"/>
              <a:t> </a:t>
            </a:r>
            <a:r>
              <a:rPr lang="sv-SE" err="1"/>
              <a:t>sem</a:t>
            </a:r>
            <a:r>
              <a:rPr lang="sv-SE"/>
              <a:t> </a:t>
            </a:r>
            <a:r>
              <a:rPr lang="sv-SE" err="1"/>
              <a:t>nec</a:t>
            </a:r>
            <a:r>
              <a:rPr lang="sv-SE"/>
              <a:t> elit </a:t>
            </a:r>
            <a:r>
              <a:rPr lang="sv-SE" err="1"/>
              <a:t>integer</a:t>
            </a:r>
            <a:r>
              <a:rPr lang="sv-SE"/>
              <a:t> </a:t>
            </a:r>
            <a:r>
              <a:rPr lang="sv-SE" err="1"/>
              <a:t>posuere</a:t>
            </a:r>
            <a:r>
              <a:rPr lang="sv-SE"/>
              <a:t> erat.</a:t>
            </a:r>
          </a:p>
        </p:txBody>
      </p:sp>
      <p:sp>
        <p:nvSpPr>
          <p:cNvPr id="7" name="Rubrik 13">
            <a:extLst>
              <a:ext uri="{FF2B5EF4-FFF2-40B4-BE49-F238E27FC236}">
                <a16:creationId xmlns:a16="http://schemas.microsoft.com/office/drawing/2014/main" id="{9ECCACAB-A737-A43A-B98C-1035F0582796}"/>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solidFill>
                  <a:schemeClr val="bg1"/>
                </a:solidFill>
              </a:defRPr>
            </a:lvl1pPr>
          </a:lstStyle>
          <a:p>
            <a:endParaRPr lang="sv-SE"/>
          </a:p>
        </p:txBody>
      </p:sp>
    </p:spTree>
    <p:extLst>
      <p:ext uri="{BB962C8B-B14F-4D97-AF65-F5344CB8AC3E}">
        <p14:creationId xmlns:p14="http://schemas.microsoft.com/office/powerpoint/2010/main" val="265471969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Tree>
    <p:extLst>
      <p:ext uri="{BB962C8B-B14F-4D97-AF65-F5344CB8AC3E}">
        <p14:creationId xmlns:p14="http://schemas.microsoft.com/office/powerpoint/2010/main" val="306376865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Long Tex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2" name="Platshållare för text 6">
            <a:extLst>
              <a:ext uri="{FF2B5EF4-FFF2-40B4-BE49-F238E27FC236}">
                <a16:creationId xmlns:a16="http://schemas.microsoft.com/office/drawing/2014/main" id="{99264177-D5D9-AD08-3F6F-1D79104B0718}"/>
              </a:ext>
            </a:extLst>
          </p:cNvPr>
          <p:cNvSpPr>
            <a:spLocks noGrp="1"/>
          </p:cNvSpPr>
          <p:nvPr>
            <p:ph type="body" sz="quarter" idx="14" hasCustomPrompt="1"/>
          </p:nvPr>
        </p:nvSpPr>
        <p:spPr>
          <a:xfrm>
            <a:off x="407987" y="1455883"/>
            <a:ext cx="11376025" cy="4847885"/>
          </a:xfrm>
          <a:prstGeom prst="rect">
            <a:avLst/>
          </a:prstGeom>
        </p:spPr>
        <p:txBody>
          <a:bodyPr wrap="square" lIns="360000" tIns="360000" rIns="360000" bIns="0" numCol="2" spcCol="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Long text </a:t>
            </a:r>
            <a:r>
              <a:rPr lang="sv-SE" err="1"/>
              <a:t>automatically</a:t>
            </a:r>
            <a:r>
              <a:rPr lang="sv-SE"/>
              <a:t> </a:t>
            </a:r>
            <a:r>
              <a:rPr lang="sv-SE" err="1"/>
              <a:t>divided</a:t>
            </a:r>
            <a:r>
              <a:rPr lang="sv-SE"/>
              <a:t> </a:t>
            </a:r>
            <a:r>
              <a:rPr lang="sv-SE" err="1"/>
              <a:t>into</a:t>
            </a:r>
            <a:r>
              <a:rPr lang="sv-SE"/>
              <a:t> </a:t>
            </a:r>
            <a:r>
              <a:rPr lang="sv-SE" err="1"/>
              <a:t>two</a:t>
            </a:r>
            <a:r>
              <a:rPr lang="sv-SE"/>
              <a:t> </a:t>
            </a:r>
            <a:r>
              <a:rPr lang="sv-SE" err="1"/>
              <a:t>columns</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Sed </a:t>
            </a:r>
            <a:r>
              <a:rPr lang="sv-SE" err="1"/>
              <a:t>posuere</a:t>
            </a:r>
            <a:r>
              <a:rPr lang="sv-SE"/>
              <a:t> </a:t>
            </a:r>
            <a:r>
              <a:rPr lang="sv-SE" err="1"/>
              <a:t>consectetur</a:t>
            </a:r>
            <a:r>
              <a:rPr lang="sv-SE"/>
              <a:t> est at </a:t>
            </a:r>
            <a:r>
              <a:rPr lang="sv-SE" err="1"/>
              <a:t>lobortis</a:t>
            </a:r>
            <a:r>
              <a:rPr lang="sv-SE"/>
              <a:t>. </a:t>
            </a:r>
            <a:r>
              <a:rPr lang="sv-SE" err="1"/>
              <a:t>Cum</a:t>
            </a:r>
            <a:r>
              <a:rPr lang="sv-SE"/>
              <a:t> </a:t>
            </a:r>
            <a:r>
              <a:rPr lang="sv-SE" err="1"/>
              <a:t>sociis</a:t>
            </a:r>
            <a:r>
              <a:rPr lang="sv-SE"/>
              <a:t> </a:t>
            </a:r>
            <a:r>
              <a:rPr lang="sv-SE" err="1"/>
              <a:t>natoque</a:t>
            </a:r>
            <a:r>
              <a:rPr lang="sv-SE"/>
              <a:t> </a:t>
            </a:r>
            <a:r>
              <a:rPr lang="sv-SE" err="1"/>
              <a:t>penatibus</a:t>
            </a:r>
            <a:r>
              <a:rPr lang="sv-SE"/>
              <a:t> et </a:t>
            </a:r>
            <a:r>
              <a:rPr lang="sv-SE" err="1"/>
              <a:t>magnis</a:t>
            </a:r>
            <a:r>
              <a:rPr lang="sv-SE"/>
              <a:t> dis </a:t>
            </a:r>
            <a:r>
              <a:rPr lang="sv-SE" err="1"/>
              <a:t>parturient</a:t>
            </a:r>
            <a:r>
              <a:rPr lang="sv-SE"/>
              <a:t> </a:t>
            </a:r>
            <a:r>
              <a:rPr lang="sv-SE" err="1"/>
              <a:t>montes</a:t>
            </a:r>
            <a:r>
              <a:rPr lang="sv-SE"/>
              <a:t>, </a:t>
            </a:r>
            <a:r>
              <a:rPr lang="sv-SE" err="1"/>
              <a:t>nascetur</a:t>
            </a:r>
            <a:r>
              <a:rPr lang="sv-SE"/>
              <a:t> </a:t>
            </a:r>
            <a:r>
              <a:rPr lang="sv-SE" err="1"/>
              <a:t>ridiculus</a:t>
            </a:r>
            <a:r>
              <a:rPr lang="sv-SE"/>
              <a:t> mus. </a:t>
            </a:r>
            <a:r>
              <a:rPr lang="sv-SE" err="1"/>
              <a:t>Maecenas</a:t>
            </a:r>
            <a:r>
              <a:rPr lang="sv-SE"/>
              <a:t> sed </a:t>
            </a:r>
            <a:r>
              <a:rPr lang="sv-SE" err="1"/>
              <a:t>diam</a:t>
            </a:r>
            <a:r>
              <a:rPr lang="sv-SE"/>
              <a:t> eget </a:t>
            </a:r>
            <a:r>
              <a:rPr lang="sv-SE" err="1"/>
              <a:t>risus</a:t>
            </a:r>
            <a:r>
              <a:rPr lang="sv-SE"/>
              <a:t> </a:t>
            </a:r>
            <a:r>
              <a:rPr lang="sv-SE" err="1"/>
              <a:t>varius</a:t>
            </a:r>
            <a:r>
              <a:rPr lang="sv-SE"/>
              <a:t> </a:t>
            </a:r>
            <a:r>
              <a:rPr lang="sv-SE" err="1"/>
              <a:t>blandit</a:t>
            </a:r>
            <a:r>
              <a:rPr lang="sv-SE"/>
              <a:t> </a:t>
            </a:r>
            <a:r>
              <a:rPr lang="sv-SE" err="1"/>
              <a:t>sit</a:t>
            </a:r>
            <a:r>
              <a:rPr lang="sv-SE"/>
              <a:t> </a:t>
            </a:r>
            <a:r>
              <a:rPr lang="sv-SE" err="1"/>
              <a:t>amet</a:t>
            </a:r>
            <a:r>
              <a:rPr lang="sv-SE"/>
              <a:t> non </a:t>
            </a:r>
            <a:r>
              <a:rPr lang="sv-SE" err="1"/>
              <a:t>magna</a:t>
            </a:r>
            <a:r>
              <a:rPr lang="sv-SE"/>
              <a:t>. </a:t>
            </a:r>
            <a:r>
              <a:rPr lang="sv-SE" err="1"/>
              <a:t>Nulla</a:t>
            </a:r>
            <a:r>
              <a:rPr lang="sv-SE"/>
              <a:t> vitae elit libero, a </a:t>
            </a:r>
            <a:r>
              <a:rPr lang="sv-SE" err="1"/>
              <a:t>pharetra</a:t>
            </a:r>
            <a:r>
              <a:rPr lang="sv-SE"/>
              <a:t> </a:t>
            </a:r>
            <a:r>
              <a:rPr lang="sv-SE" err="1"/>
              <a:t>augue</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a:t>
            </a:r>
          </a:p>
          <a:p>
            <a:pPr lvl="0"/>
            <a:endParaRPr lang="sv-SE"/>
          </a:p>
          <a:p>
            <a:pPr lvl="0"/>
            <a:r>
              <a:rPr lang="sv-SE" err="1"/>
              <a:t>Donec</a:t>
            </a:r>
            <a:r>
              <a:rPr lang="sv-SE"/>
              <a:t> sed </a:t>
            </a:r>
            <a:r>
              <a:rPr lang="sv-SE" err="1"/>
              <a:t>odio</a:t>
            </a:r>
            <a:r>
              <a:rPr lang="sv-SE"/>
              <a:t> </a:t>
            </a:r>
            <a:r>
              <a:rPr lang="sv-SE" err="1"/>
              <a:t>dui</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Curabitur</a:t>
            </a:r>
            <a:r>
              <a:rPr lang="sv-SE"/>
              <a:t> </a:t>
            </a:r>
            <a:r>
              <a:rPr lang="sv-SE" err="1"/>
              <a:t>blandit</a:t>
            </a:r>
            <a:r>
              <a:rPr lang="sv-SE"/>
              <a:t> tempus porttitor.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a:t>
            </a:r>
          </a:p>
          <a:p>
            <a:pPr lvl="0"/>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Etiam</a:t>
            </a:r>
            <a:r>
              <a:rPr lang="sv-SE"/>
              <a:t> porta </a:t>
            </a:r>
            <a:r>
              <a:rPr lang="sv-SE" err="1"/>
              <a:t>sem</a:t>
            </a:r>
            <a:r>
              <a:rPr lang="sv-SE"/>
              <a:t> </a:t>
            </a:r>
            <a:r>
              <a:rPr lang="sv-SE" err="1"/>
              <a:t>malesuada</a:t>
            </a:r>
            <a:r>
              <a:rPr lang="sv-SE"/>
              <a:t> </a:t>
            </a:r>
            <a:r>
              <a:rPr lang="sv-SE" err="1"/>
              <a:t>magna</a:t>
            </a:r>
            <a:r>
              <a:rPr lang="sv-SE"/>
              <a:t> </a:t>
            </a:r>
            <a:r>
              <a:rPr lang="sv-SE" err="1"/>
              <a:t>mollis</a:t>
            </a:r>
            <a:r>
              <a:rPr lang="sv-SE"/>
              <a:t> </a:t>
            </a:r>
            <a:r>
              <a:rPr lang="sv-SE" err="1"/>
              <a:t>euismod</a:t>
            </a:r>
            <a:r>
              <a:rPr lang="sv-SE"/>
              <a:t>. </a:t>
            </a:r>
            <a:r>
              <a:rPr lang="sv-SE" err="1"/>
              <a:t>Praesent</a:t>
            </a:r>
            <a:r>
              <a:rPr lang="sv-SE"/>
              <a:t> </a:t>
            </a:r>
            <a:r>
              <a:rPr lang="sv-SE" err="1"/>
              <a:t>commodo</a:t>
            </a:r>
            <a:r>
              <a:rPr lang="sv-SE"/>
              <a:t> </a:t>
            </a:r>
            <a:r>
              <a:rPr lang="sv-SE" err="1"/>
              <a:t>cursus</a:t>
            </a:r>
            <a:r>
              <a:rPr lang="sv-SE"/>
              <a:t> </a:t>
            </a:r>
            <a:r>
              <a:rPr lang="sv-SE" err="1"/>
              <a:t>magna</a:t>
            </a:r>
            <a:r>
              <a:rPr lang="sv-SE"/>
              <a:t>, </a:t>
            </a:r>
            <a:r>
              <a:rPr lang="sv-SE" err="1"/>
              <a:t>vel</a:t>
            </a:r>
            <a:r>
              <a:rPr lang="sv-SE"/>
              <a:t> </a:t>
            </a:r>
            <a:r>
              <a:rPr lang="sv-SE" err="1"/>
              <a:t>scelerisque</a:t>
            </a:r>
            <a:r>
              <a:rPr lang="sv-SE"/>
              <a:t> </a:t>
            </a:r>
            <a:r>
              <a:rPr lang="sv-SE" err="1"/>
              <a:t>nisl</a:t>
            </a:r>
            <a:r>
              <a:rPr lang="sv-SE"/>
              <a:t> </a:t>
            </a:r>
            <a:r>
              <a:rPr lang="sv-SE" err="1"/>
              <a:t>consectetur</a:t>
            </a:r>
            <a:r>
              <a:rPr lang="sv-SE"/>
              <a:t> et.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Nullam</a:t>
            </a:r>
            <a:r>
              <a:rPr lang="sv-SE"/>
              <a:t> id </a:t>
            </a:r>
            <a:r>
              <a:rPr lang="sv-SE" err="1"/>
              <a:t>dolor</a:t>
            </a:r>
            <a:r>
              <a:rPr lang="sv-SE"/>
              <a:t> id </a:t>
            </a:r>
            <a:r>
              <a:rPr lang="sv-SE" err="1"/>
              <a:t>nibh</a:t>
            </a:r>
            <a:r>
              <a:rPr lang="sv-SE"/>
              <a:t> </a:t>
            </a:r>
            <a:r>
              <a:rPr lang="sv-SE" err="1"/>
              <a:t>ultricies</a:t>
            </a:r>
            <a:r>
              <a:rPr lang="sv-SE"/>
              <a:t> </a:t>
            </a:r>
            <a:r>
              <a:rPr lang="sv-SE" err="1"/>
              <a:t>vehicula</a:t>
            </a:r>
            <a:r>
              <a:rPr lang="sv-SE"/>
              <a:t> ut id elit.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a:t>
            </a:r>
            <a:r>
              <a:rPr lang="sv-SE" err="1"/>
              <a:t>Aenean</a:t>
            </a:r>
            <a:r>
              <a:rPr lang="sv-SE"/>
              <a:t> eu </a:t>
            </a:r>
            <a:r>
              <a:rPr lang="sv-SE" err="1"/>
              <a:t>leo</a:t>
            </a:r>
            <a:r>
              <a:rPr lang="sv-SE"/>
              <a:t> </a:t>
            </a:r>
            <a:r>
              <a:rPr lang="sv-SE" err="1"/>
              <a:t>quam</a:t>
            </a:r>
            <a:r>
              <a:rPr lang="sv-SE"/>
              <a:t>. </a:t>
            </a:r>
            <a:r>
              <a:rPr lang="sv-SE" err="1"/>
              <a:t>Pellentesque</a:t>
            </a:r>
            <a:r>
              <a:rPr lang="sv-SE"/>
              <a:t> </a:t>
            </a:r>
            <a:r>
              <a:rPr lang="sv-SE" err="1"/>
              <a:t>ornare</a:t>
            </a:r>
            <a:r>
              <a:rPr lang="sv-SE"/>
              <a:t> </a:t>
            </a:r>
            <a:r>
              <a:rPr lang="sv-SE" err="1"/>
              <a:t>sem</a:t>
            </a:r>
            <a:r>
              <a:rPr lang="sv-SE"/>
              <a:t> </a:t>
            </a:r>
            <a:r>
              <a:rPr lang="sv-SE" err="1"/>
              <a:t>lacinia</a:t>
            </a:r>
            <a:r>
              <a:rPr lang="sv-SE"/>
              <a:t> </a:t>
            </a:r>
            <a:r>
              <a:rPr lang="sv-SE" err="1"/>
              <a:t>quam</a:t>
            </a:r>
            <a:r>
              <a:rPr lang="sv-SE"/>
              <a:t> </a:t>
            </a:r>
            <a:r>
              <a:rPr lang="sv-SE" err="1"/>
              <a:t>venenatis</a:t>
            </a:r>
            <a:r>
              <a:rPr lang="sv-SE"/>
              <a:t> </a:t>
            </a:r>
            <a:r>
              <a:rPr lang="sv-SE" err="1"/>
              <a:t>vestibulum</a:t>
            </a:r>
            <a:r>
              <a:rPr lang="sv-SE"/>
              <a:t>. Cras </a:t>
            </a:r>
            <a:r>
              <a:rPr lang="sv-SE" err="1"/>
              <a:t>mattis</a:t>
            </a:r>
            <a:r>
              <a:rPr lang="sv-SE"/>
              <a:t> </a:t>
            </a:r>
            <a:r>
              <a:rPr lang="sv-SE" err="1"/>
              <a:t>consectetur</a:t>
            </a:r>
            <a:r>
              <a:rPr lang="sv-SE"/>
              <a:t> </a:t>
            </a:r>
            <a:r>
              <a:rPr lang="sv-SE" err="1"/>
              <a:t>purus</a:t>
            </a:r>
            <a:r>
              <a:rPr lang="sv-SE"/>
              <a:t> </a:t>
            </a:r>
            <a:r>
              <a:rPr lang="sv-SE" err="1"/>
              <a:t>sit</a:t>
            </a:r>
            <a:r>
              <a:rPr lang="sv-SE"/>
              <a:t> </a:t>
            </a:r>
            <a:r>
              <a:rPr lang="sv-SE" err="1"/>
              <a:t>amet</a:t>
            </a:r>
            <a:r>
              <a:rPr lang="sv-SE"/>
              <a:t> </a:t>
            </a:r>
            <a:r>
              <a:rPr lang="sv-SE" err="1"/>
              <a:t>fermentum</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Fusce</a:t>
            </a:r>
            <a:r>
              <a:rPr lang="sv-SE"/>
              <a:t> </a:t>
            </a:r>
            <a:r>
              <a:rPr lang="sv-SE" err="1"/>
              <a:t>dapibus</a:t>
            </a:r>
            <a:r>
              <a:rPr lang="sv-SE"/>
              <a:t>, </a:t>
            </a:r>
            <a:r>
              <a:rPr lang="sv-SE" err="1"/>
              <a:t>tellus</a:t>
            </a:r>
            <a:r>
              <a:rPr lang="sv-SE"/>
              <a:t> </a:t>
            </a:r>
            <a:r>
              <a:rPr lang="sv-SE" err="1"/>
              <a:t>ac</a:t>
            </a:r>
            <a:r>
              <a:rPr lang="sv-SE"/>
              <a:t> </a:t>
            </a:r>
            <a:r>
              <a:rPr lang="sv-SE" err="1"/>
              <a:t>cursus</a:t>
            </a:r>
            <a:r>
              <a:rPr lang="sv-SE"/>
              <a:t> </a:t>
            </a:r>
            <a:r>
              <a:rPr lang="sv-SE" err="1"/>
              <a:t>commodo</a:t>
            </a:r>
            <a:r>
              <a:rPr lang="sv-SE"/>
              <a:t>, tortor </a:t>
            </a:r>
            <a:r>
              <a:rPr lang="sv-SE" err="1"/>
              <a:t>mauris</a:t>
            </a:r>
            <a:r>
              <a:rPr lang="sv-SE"/>
              <a:t> </a:t>
            </a:r>
            <a:r>
              <a:rPr lang="sv-SE" err="1"/>
              <a:t>condimentum</a:t>
            </a:r>
            <a:r>
              <a:rPr lang="sv-SE"/>
              <a:t> </a:t>
            </a:r>
            <a:r>
              <a:rPr lang="sv-SE" err="1"/>
              <a:t>nibh</a:t>
            </a:r>
            <a:r>
              <a:rPr lang="sv-SE"/>
              <a:t>, ut </a:t>
            </a:r>
            <a:r>
              <a:rPr lang="sv-SE" err="1"/>
              <a:t>fermentum</a:t>
            </a:r>
            <a:r>
              <a:rPr lang="sv-SE"/>
              <a:t> massa </a:t>
            </a:r>
            <a:r>
              <a:rPr lang="sv-SE" err="1"/>
              <a:t>justo</a:t>
            </a:r>
            <a:r>
              <a:rPr lang="sv-SE"/>
              <a:t> </a:t>
            </a:r>
            <a:r>
              <a:rPr lang="sv-SE" err="1"/>
              <a:t>sit</a:t>
            </a:r>
            <a:r>
              <a:rPr lang="sv-SE"/>
              <a:t> </a:t>
            </a:r>
            <a:r>
              <a:rPr lang="sv-SE" err="1"/>
              <a:t>amet</a:t>
            </a:r>
            <a:r>
              <a:rPr lang="sv-SE"/>
              <a:t> </a:t>
            </a:r>
            <a:r>
              <a:rPr lang="sv-SE" err="1"/>
              <a:t>risus</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a:p>
            <a:pPr lvl="0"/>
            <a:endParaRPr lang="sv-SE"/>
          </a:p>
          <a:p>
            <a:pPr lvl="0"/>
            <a:r>
              <a:rPr lang="sv-SE" err="1"/>
              <a:t>Morbi</a:t>
            </a:r>
            <a:r>
              <a:rPr lang="sv-SE"/>
              <a:t> </a:t>
            </a:r>
            <a:r>
              <a:rPr lang="sv-SE" err="1"/>
              <a:t>leo</a:t>
            </a:r>
            <a:r>
              <a:rPr lang="sv-SE"/>
              <a:t> </a:t>
            </a:r>
            <a:r>
              <a:rPr lang="sv-SE" err="1"/>
              <a:t>risus</a:t>
            </a:r>
            <a:r>
              <a:rPr lang="sv-SE"/>
              <a:t>, porta </a:t>
            </a:r>
            <a:r>
              <a:rPr lang="sv-SE" err="1"/>
              <a:t>ac</a:t>
            </a:r>
            <a:r>
              <a:rPr lang="sv-SE"/>
              <a:t> </a:t>
            </a:r>
            <a:r>
              <a:rPr lang="sv-SE" err="1"/>
              <a:t>consectetur</a:t>
            </a:r>
            <a:r>
              <a:rPr lang="sv-SE"/>
              <a:t> </a:t>
            </a:r>
            <a:r>
              <a:rPr lang="sv-SE" err="1"/>
              <a:t>ac</a:t>
            </a:r>
            <a:r>
              <a:rPr lang="sv-SE"/>
              <a:t>, </a:t>
            </a:r>
            <a:r>
              <a:rPr lang="sv-SE" err="1"/>
              <a:t>vestibulum</a:t>
            </a:r>
            <a:r>
              <a:rPr lang="sv-SE"/>
              <a:t> at eros. </a:t>
            </a:r>
            <a:r>
              <a:rPr lang="sv-SE" err="1"/>
              <a:t>Integer</a:t>
            </a:r>
            <a:r>
              <a:rPr lang="sv-SE"/>
              <a:t> </a:t>
            </a:r>
            <a:r>
              <a:rPr lang="sv-SE" err="1"/>
              <a:t>posuere</a:t>
            </a:r>
            <a:r>
              <a:rPr lang="sv-SE"/>
              <a:t> erat a ante </a:t>
            </a:r>
            <a:r>
              <a:rPr lang="sv-SE" err="1"/>
              <a:t>venenatis</a:t>
            </a:r>
            <a:r>
              <a:rPr lang="sv-SE"/>
              <a:t> </a:t>
            </a:r>
            <a:r>
              <a:rPr lang="sv-SE" err="1"/>
              <a:t>dapibus</a:t>
            </a:r>
            <a:r>
              <a:rPr lang="sv-SE"/>
              <a:t> </a:t>
            </a:r>
            <a:r>
              <a:rPr lang="sv-SE" err="1"/>
              <a:t>posuere</a:t>
            </a:r>
            <a:r>
              <a:rPr lang="sv-SE"/>
              <a:t> </a:t>
            </a:r>
            <a:r>
              <a:rPr lang="sv-SE" err="1"/>
              <a:t>velit</a:t>
            </a:r>
            <a:r>
              <a:rPr lang="sv-SE"/>
              <a:t> </a:t>
            </a:r>
            <a:r>
              <a:rPr lang="sv-SE" err="1"/>
              <a:t>aliquet</a:t>
            </a:r>
            <a:r>
              <a:rPr lang="sv-SE"/>
              <a:t>. </a:t>
            </a:r>
            <a:r>
              <a:rPr lang="sv-SE" err="1"/>
              <a:t>Maecenas</a:t>
            </a:r>
            <a:r>
              <a:rPr lang="sv-SE"/>
              <a:t> </a:t>
            </a:r>
            <a:r>
              <a:rPr lang="sv-SE" err="1"/>
              <a:t>faucibus</a:t>
            </a:r>
            <a:r>
              <a:rPr lang="sv-SE"/>
              <a:t> </a:t>
            </a:r>
            <a:r>
              <a:rPr lang="sv-SE" err="1"/>
              <a:t>mollis</a:t>
            </a:r>
            <a:r>
              <a:rPr lang="sv-SE"/>
              <a:t> interdum. </a:t>
            </a:r>
            <a:r>
              <a:rPr lang="sv-SE" err="1"/>
              <a:t>Nulla</a:t>
            </a:r>
            <a:r>
              <a:rPr lang="sv-SE"/>
              <a:t> vitae elit libero, a </a:t>
            </a:r>
            <a:r>
              <a:rPr lang="sv-SE" err="1"/>
              <a:t>pharetra</a:t>
            </a:r>
            <a:r>
              <a:rPr lang="sv-SE"/>
              <a:t> </a:t>
            </a:r>
            <a:r>
              <a:rPr lang="sv-SE" err="1"/>
              <a:t>augue</a:t>
            </a:r>
            <a:r>
              <a:rPr lang="sv-SE"/>
              <a:t>. </a:t>
            </a:r>
            <a:r>
              <a:rPr lang="sv-SE" err="1"/>
              <a:t>Maecenas</a:t>
            </a:r>
            <a:r>
              <a:rPr lang="sv-SE"/>
              <a:t> </a:t>
            </a:r>
            <a:r>
              <a:rPr lang="sv-SE" err="1"/>
              <a:t>faucibus</a:t>
            </a:r>
            <a:r>
              <a:rPr lang="sv-SE"/>
              <a:t> </a:t>
            </a:r>
            <a:r>
              <a:rPr lang="sv-SE" err="1"/>
              <a:t>mollis</a:t>
            </a:r>
            <a:r>
              <a:rPr lang="sv-SE"/>
              <a:t> interdum. </a:t>
            </a:r>
            <a:r>
              <a:rPr lang="sv-SE" err="1"/>
              <a:t>Nullam</a:t>
            </a:r>
            <a:r>
              <a:rPr lang="sv-SE"/>
              <a:t> </a:t>
            </a:r>
            <a:r>
              <a:rPr lang="sv-SE" err="1"/>
              <a:t>quis</a:t>
            </a:r>
            <a:r>
              <a:rPr lang="sv-SE"/>
              <a:t> </a:t>
            </a:r>
            <a:r>
              <a:rPr lang="sv-SE" err="1"/>
              <a:t>risus</a:t>
            </a:r>
            <a:r>
              <a:rPr lang="sv-SE"/>
              <a:t> eget urna </a:t>
            </a:r>
            <a:r>
              <a:rPr lang="sv-SE" err="1"/>
              <a:t>mollis</a:t>
            </a:r>
            <a:r>
              <a:rPr lang="sv-SE"/>
              <a:t> </a:t>
            </a:r>
            <a:r>
              <a:rPr lang="sv-SE" err="1"/>
              <a:t>ornare</a:t>
            </a:r>
            <a:r>
              <a:rPr lang="sv-SE"/>
              <a:t> </a:t>
            </a:r>
            <a:r>
              <a:rPr lang="sv-SE" err="1"/>
              <a:t>vel</a:t>
            </a:r>
            <a:r>
              <a:rPr lang="sv-SE"/>
              <a:t> eu </a:t>
            </a:r>
            <a:r>
              <a:rPr lang="sv-SE" err="1"/>
              <a:t>leo</a:t>
            </a:r>
            <a:r>
              <a:rPr lang="sv-SE"/>
              <a:t>. </a:t>
            </a:r>
            <a:r>
              <a:rPr lang="sv-SE" err="1"/>
              <a:t>Nulla</a:t>
            </a:r>
            <a:r>
              <a:rPr lang="sv-SE"/>
              <a:t> vitae elit libero, a </a:t>
            </a:r>
            <a:r>
              <a:rPr lang="sv-SE" err="1"/>
              <a:t>pharetra</a:t>
            </a:r>
            <a:r>
              <a:rPr lang="sv-SE"/>
              <a:t> </a:t>
            </a:r>
            <a:r>
              <a:rPr lang="sv-SE" err="1"/>
              <a:t>augue</a:t>
            </a:r>
            <a:r>
              <a:rPr lang="sv-SE"/>
              <a:t>.</a:t>
            </a:r>
          </a:p>
        </p:txBody>
      </p:sp>
    </p:spTree>
    <p:extLst>
      <p:ext uri="{BB962C8B-B14F-4D97-AF65-F5344CB8AC3E}">
        <p14:creationId xmlns:p14="http://schemas.microsoft.com/office/powerpoint/2010/main" val="130889727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Introduction">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2" name="Platshållare för text 6">
            <a:extLst>
              <a:ext uri="{FF2B5EF4-FFF2-40B4-BE49-F238E27FC236}">
                <a16:creationId xmlns:a16="http://schemas.microsoft.com/office/drawing/2014/main" id="{7A05E95B-63FC-F4B8-5F73-C2D7DD6F1927}"/>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320809541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Introduction Custom">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FAF45F22-A732-2861-09ED-EE4BE715A448}"/>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Rubrik 13">
            <a:extLst>
              <a:ext uri="{FF2B5EF4-FFF2-40B4-BE49-F238E27FC236}">
                <a16:creationId xmlns:a16="http://schemas.microsoft.com/office/drawing/2014/main" id="{C84D6280-E703-3FFB-6C70-2DD4ED407960}"/>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
        <p:nvSpPr>
          <p:cNvPr id="7" name="Platshållare för text 6">
            <a:extLst>
              <a:ext uri="{FF2B5EF4-FFF2-40B4-BE49-F238E27FC236}">
                <a16:creationId xmlns:a16="http://schemas.microsoft.com/office/drawing/2014/main" id="{B3A697AF-3945-9B33-0E39-CF640D202127}"/>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324611691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FF4157CA-F3C8-DC89-0E34-AC7C4FCD3B18}"/>
              </a:ext>
            </a:extLst>
          </p:cNvPr>
          <p:cNvSpPr>
            <a:spLocks noGrp="1"/>
          </p:cNvSpPr>
          <p:nvPr>
            <p:ph type="body" sz="quarter" idx="13" hasCustomPrompt="1"/>
          </p:nvPr>
        </p:nvSpPr>
        <p:spPr>
          <a:xfrm>
            <a:off x="6203949"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3" name="Rubrik 13">
            <a:extLst>
              <a:ext uri="{FF2B5EF4-FFF2-40B4-BE49-F238E27FC236}">
                <a16:creationId xmlns:a16="http://schemas.microsoft.com/office/drawing/2014/main" id="{5044E86B-E05D-28B8-72B6-D1C0712AB447}"/>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6" name="Platshållare för text 6">
            <a:extLst>
              <a:ext uri="{FF2B5EF4-FFF2-40B4-BE49-F238E27FC236}">
                <a16:creationId xmlns:a16="http://schemas.microsoft.com/office/drawing/2014/main" id="{39000020-7199-BC6D-547F-DA8DBAECC3DD}"/>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8" name="Platshållare för text 6">
            <a:extLst>
              <a:ext uri="{FF2B5EF4-FFF2-40B4-BE49-F238E27FC236}">
                <a16:creationId xmlns:a16="http://schemas.microsoft.com/office/drawing/2014/main" id="{DBB7F1C8-8A6E-7CDD-C2D8-A8DD7D84EC02}"/>
              </a:ext>
            </a:extLst>
          </p:cNvPr>
          <p:cNvSpPr>
            <a:spLocks noGrp="1"/>
          </p:cNvSpPr>
          <p:nvPr>
            <p:ph type="body" sz="quarter" idx="19" hasCustomPrompt="1"/>
          </p:nvPr>
        </p:nvSpPr>
        <p:spPr>
          <a:xfrm>
            <a:off x="407988" y="4344679"/>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9" name="Platshållare för text 6">
            <a:extLst>
              <a:ext uri="{FF2B5EF4-FFF2-40B4-BE49-F238E27FC236}">
                <a16:creationId xmlns:a16="http://schemas.microsoft.com/office/drawing/2014/main" id="{8D262B9E-756A-B5D0-F48B-24927FD3AAEF}"/>
              </a:ext>
            </a:extLst>
          </p:cNvPr>
          <p:cNvSpPr>
            <a:spLocks noGrp="1"/>
          </p:cNvSpPr>
          <p:nvPr>
            <p:ph type="body" sz="quarter" idx="20" hasCustomPrompt="1"/>
          </p:nvPr>
        </p:nvSpPr>
        <p:spPr>
          <a:xfrm>
            <a:off x="6203950" y="4344679"/>
            <a:ext cx="5577928"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0" name="Platshållare för text 6">
            <a:extLst>
              <a:ext uri="{FF2B5EF4-FFF2-40B4-BE49-F238E27FC236}">
                <a16:creationId xmlns:a16="http://schemas.microsoft.com/office/drawing/2014/main" id="{55299F67-47C5-FC43-B324-61391AB97533}"/>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Tree>
    <p:extLst>
      <p:ext uri="{BB962C8B-B14F-4D97-AF65-F5344CB8AC3E}">
        <p14:creationId xmlns:p14="http://schemas.microsoft.com/office/powerpoint/2010/main" val="83767250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Columns Custom">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FF4157CA-F3C8-DC89-0E34-AC7C4FCD3B18}"/>
              </a:ext>
            </a:extLst>
          </p:cNvPr>
          <p:cNvSpPr>
            <a:spLocks noGrp="1"/>
          </p:cNvSpPr>
          <p:nvPr>
            <p:ph type="body" sz="quarter" idx="13" hasCustomPrompt="1"/>
          </p:nvPr>
        </p:nvSpPr>
        <p:spPr>
          <a:xfrm>
            <a:off x="6203949"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text 6">
            <a:extLst>
              <a:ext uri="{FF2B5EF4-FFF2-40B4-BE49-F238E27FC236}">
                <a16:creationId xmlns:a16="http://schemas.microsoft.com/office/drawing/2014/main" id="{39000020-7199-BC6D-547F-DA8DBAECC3DD}"/>
              </a:ext>
            </a:extLst>
          </p:cNvPr>
          <p:cNvSpPr>
            <a:spLocks noGrp="1"/>
          </p:cNvSpPr>
          <p:nvPr>
            <p:ph type="body" sz="quarter" idx="14" hasCustomPrompt="1"/>
          </p:nvPr>
        </p:nvSpPr>
        <p:spPr>
          <a:xfrm>
            <a:off x="407987" y="4950175"/>
            <a:ext cx="5580063" cy="1508509"/>
          </a:xfrm>
          <a:prstGeom prst="rect">
            <a:avLst/>
          </a:prstGeom>
        </p:spPr>
        <p:txBody>
          <a:bodyPr wrap="square" lIns="360000" rIns="360000" bIns="360000" anchor="t">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8" name="Platshållare för text 6">
            <a:extLst>
              <a:ext uri="{FF2B5EF4-FFF2-40B4-BE49-F238E27FC236}">
                <a16:creationId xmlns:a16="http://schemas.microsoft.com/office/drawing/2014/main" id="{DBB7F1C8-8A6E-7CDD-C2D8-A8DD7D84EC02}"/>
              </a:ext>
            </a:extLst>
          </p:cNvPr>
          <p:cNvSpPr>
            <a:spLocks noGrp="1"/>
          </p:cNvSpPr>
          <p:nvPr>
            <p:ph type="body" sz="quarter" idx="19" hasCustomPrompt="1"/>
          </p:nvPr>
        </p:nvSpPr>
        <p:spPr>
          <a:xfrm>
            <a:off x="407988" y="4344679"/>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9" name="Platshållare för text 6">
            <a:extLst>
              <a:ext uri="{FF2B5EF4-FFF2-40B4-BE49-F238E27FC236}">
                <a16:creationId xmlns:a16="http://schemas.microsoft.com/office/drawing/2014/main" id="{8D262B9E-756A-B5D0-F48B-24927FD3AAEF}"/>
              </a:ext>
            </a:extLst>
          </p:cNvPr>
          <p:cNvSpPr>
            <a:spLocks noGrp="1"/>
          </p:cNvSpPr>
          <p:nvPr>
            <p:ph type="body" sz="quarter" idx="20" hasCustomPrompt="1"/>
          </p:nvPr>
        </p:nvSpPr>
        <p:spPr>
          <a:xfrm>
            <a:off x="6203950" y="4344679"/>
            <a:ext cx="5577928"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4" name="Platshållare för text 6">
            <a:extLst>
              <a:ext uri="{FF2B5EF4-FFF2-40B4-BE49-F238E27FC236}">
                <a16:creationId xmlns:a16="http://schemas.microsoft.com/office/drawing/2014/main" id="{66FD0342-F8A4-EB81-3636-671F5749E85D}"/>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Rubrik 13">
            <a:extLst>
              <a:ext uri="{FF2B5EF4-FFF2-40B4-BE49-F238E27FC236}">
                <a16:creationId xmlns:a16="http://schemas.microsoft.com/office/drawing/2014/main" id="{54E38866-8998-5847-33F7-53093119397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bg1"/>
                </a:solidFill>
              </a:defRPr>
            </a:lvl1pPr>
          </a:lstStyle>
          <a:p>
            <a:endParaRPr lang="sv-SE"/>
          </a:p>
        </p:txBody>
      </p:sp>
    </p:spTree>
    <p:extLst>
      <p:ext uri="{BB962C8B-B14F-4D97-AF65-F5344CB8AC3E}">
        <p14:creationId xmlns:p14="http://schemas.microsoft.com/office/powerpoint/2010/main" val="25363125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Columns Bullets">
    <p:spTree>
      <p:nvGrpSpPr>
        <p:cNvPr id="1" name=""/>
        <p:cNvGrpSpPr/>
        <p:nvPr/>
      </p:nvGrpSpPr>
      <p:grpSpPr>
        <a:xfrm>
          <a:off x="0" y="0"/>
          <a:ext cx="0" cy="0"/>
          <a:chOff x="0" y="0"/>
          <a:chExt cx="0" cy="0"/>
        </a:xfrm>
      </p:grpSpPr>
      <p:sp>
        <p:nvSpPr>
          <p:cNvPr id="3" name="Rubrik 13">
            <a:extLst>
              <a:ext uri="{FF2B5EF4-FFF2-40B4-BE49-F238E27FC236}">
                <a16:creationId xmlns:a16="http://schemas.microsoft.com/office/drawing/2014/main" id="{5044E86B-E05D-28B8-72B6-D1C0712AB447}"/>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10" name="Platshållare för text 6">
            <a:extLst>
              <a:ext uri="{FF2B5EF4-FFF2-40B4-BE49-F238E27FC236}">
                <a16:creationId xmlns:a16="http://schemas.microsoft.com/office/drawing/2014/main" id="{55299F67-47C5-FC43-B324-61391AB97533}"/>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4" name="Platshållare för text 6">
            <a:extLst>
              <a:ext uri="{FF2B5EF4-FFF2-40B4-BE49-F238E27FC236}">
                <a16:creationId xmlns:a16="http://schemas.microsoft.com/office/drawing/2014/main" id="{5E1F5E7B-6814-6891-14D6-CE51400644AC}"/>
              </a:ext>
            </a:extLst>
          </p:cNvPr>
          <p:cNvSpPr>
            <a:spLocks noGrp="1"/>
          </p:cNvSpPr>
          <p:nvPr>
            <p:ph type="body" sz="quarter" idx="14" hasCustomPrompt="1"/>
          </p:nvPr>
        </p:nvSpPr>
        <p:spPr>
          <a:xfrm>
            <a:off x="407987"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solidFill>
                  <a:schemeClr val="bg1"/>
                </a:solidFill>
              </a:defRPr>
            </a:lvl1pPr>
            <a:lvl2pPr marL="668338" indent="-211138">
              <a:spcAft>
                <a:spcPts val="1000"/>
              </a:spcAft>
              <a:buSzPct val="90000"/>
              <a:buFont typeface="Arial" panose="020B0604020202020204" pitchFamily="34" charset="0"/>
              <a:buChar char="•"/>
              <a:tabLst/>
              <a:defRPr sz="1400">
                <a:solidFill>
                  <a:schemeClr val="bg1"/>
                </a:solidFill>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5" name="Platshållare för text 6">
            <a:extLst>
              <a:ext uri="{FF2B5EF4-FFF2-40B4-BE49-F238E27FC236}">
                <a16:creationId xmlns:a16="http://schemas.microsoft.com/office/drawing/2014/main" id="{D6DBEEF1-9331-FC41-C879-CC0AC019ECB7}"/>
              </a:ext>
            </a:extLst>
          </p:cNvPr>
          <p:cNvSpPr>
            <a:spLocks noGrp="1"/>
          </p:cNvSpPr>
          <p:nvPr>
            <p:ph type="body" sz="quarter" idx="19" hasCustomPrompt="1"/>
          </p:nvPr>
        </p:nvSpPr>
        <p:spPr>
          <a:xfrm>
            <a:off x="407988"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7" name="Platshållare för text 6">
            <a:extLst>
              <a:ext uri="{FF2B5EF4-FFF2-40B4-BE49-F238E27FC236}">
                <a16:creationId xmlns:a16="http://schemas.microsoft.com/office/drawing/2014/main" id="{BD65145B-3A4E-6F06-8A36-F6EED3BF2B1A}"/>
              </a:ext>
            </a:extLst>
          </p:cNvPr>
          <p:cNvSpPr>
            <a:spLocks noGrp="1"/>
          </p:cNvSpPr>
          <p:nvPr>
            <p:ph type="body" sz="quarter" idx="22" hasCustomPrompt="1"/>
          </p:nvPr>
        </p:nvSpPr>
        <p:spPr>
          <a:xfrm>
            <a:off x="6207538" y="4429581"/>
            <a:ext cx="5580063" cy="2023009"/>
          </a:xfrm>
          <a:prstGeom prst="rect">
            <a:avLst/>
          </a:prstGeom>
        </p:spPr>
        <p:txBody>
          <a:bodyPr wrap="square" lIns="360000" rIns="360000" bIns="360000" anchor="t">
            <a:spAutoFit/>
          </a:bodyPr>
          <a:lstStyle>
            <a:lvl1pPr marL="177800" indent="-177800" algn="l">
              <a:lnSpc>
                <a:spcPts val="2200"/>
              </a:lnSpc>
              <a:spcBef>
                <a:spcPts val="0"/>
              </a:spcBef>
              <a:spcAft>
                <a:spcPts val="1000"/>
              </a:spcAft>
              <a:buSzPct val="90000"/>
              <a:buFont typeface="Arial" panose="020B0604020202020204" pitchFamily="34" charset="0"/>
              <a:buChar char="•"/>
              <a:tabLst/>
              <a:defRPr sz="1400">
                <a:solidFill>
                  <a:schemeClr val="bg1"/>
                </a:solidFill>
              </a:defRPr>
            </a:lvl1pPr>
            <a:lvl2pPr marL="668338" indent="-211138">
              <a:spcAft>
                <a:spcPts val="1000"/>
              </a:spcAft>
              <a:buSzPct val="90000"/>
              <a:buFont typeface="Arial" panose="020B0604020202020204" pitchFamily="34" charset="0"/>
              <a:buChar char="•"/>
              <a:tabLst/>
              <a:defRPr sz="1400">
                <a:solidFill>
                  <a:schemeClr val="bg1"/>
                </a:solidFill>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p>
          <a:p>
            <a:pPr lvl="1"/>
            <a:r>
              <a:rPr lang="sv-SE" err="1"/>
              <a:t>Indent</a:t>
            </a:r>
            <a:r>
              <a:rPr lang="sv-SE"/>
              <a:t> </a:t>
            </a:r>
            <a:r>
              <a:rPr lang="sv-SE" err="1"/>
              <a:t>example</a:t>
            </a:r>
            <a:r>
              <a:rPr lang="sv-SE"/>
              <a:t> </a:t>
            </a:r>
            <a:r>
              <a:rPr lang="sv-SE" err="1"/>
              <a:t>lorem</a:t>
            </a:r>
            <a:r>
              <a:rPr lang="sv-SE"/>
              <a:t> </a:t>
            </a:r>
            <a:r>
              <a:rPr lang="sv-SE" err="1"/>
              <a:t>ipsum</a:t>
            </a:r>
            <a:r>
              <a:rPr lang="sv-SE"/>
              <a:t> </a:t>
            </a:r>
            <a:r>
              <a:rPr lang="sv-SE" err="1"/>
              <a:t>dolor</a:t>
            </a:r>
            <a:r>
              <a:rPr lang="sv-SE"/>
              <a:t>.</a:t>
            </a:r>
          </a:p>
          <a:p>
            <a:pPr lvl="0"/>
            <a:r>
              <a:rPr lang="sv-SE"/>
              <a:t>Tellus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11" name="Platshållare för text 6">
            <a:extLst>
              <a:ext uri="{FF2B5EF4-FFF2-40B4-BE49-F238E27FC236}">
                <a16:creationId xmlns:a16="http://schemas.microsoft.com/office/drawing/2014/main" id="{2AB8BFDD-7AA1-0863-858A-ED309365B10F}"/>
              </a:ext>
            </a:extLst>
          </p:cNvPr>
          <p:cNvSpPr>
            <a:spLocks noGrp="1"/>
          </p:cNvSpPr>
          <p:nvPr>
            <p:ph type="body" sz="quarter" idx="23" hasCustomPrompt="1"/>
          </p:nvPr>
        </p:nvSpPr>
        <p:spPr>
          <a:xfrm>
            <a:off x="6207539" y="3813361"/>
            <a:ext cx="558006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270043963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3" name="Rubrik 13">
            <a:extLst>
              <a:ext uri="{FF2B5EF4-FFF2-40B4-BE49-F238E27FC236}">
                <a16:creationId xmlns:a16="http://schemas.microsoft.com/office/drawing/2014/main" id="{5044E86B-E05D-28B8-72B6-D1C0712AB447}"/>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10" name="Platshållare för text 6">
            <a:extLst>
              <a:ext uri="{FF2B5EF4-FFF2-40B4-BE49-F238E27FC236}">
                <a16:creationId xmlns:a16="http://schemas.microsoft.com/office/drawing/2014/main" id="{55299F67-47C5-FC43-B324-61391AB97533}"/>
              </a:ext>
            </a:extLst>
          </p:cNvPr>
          <p:cNvSpPr>
            <a:spLocks noGrp="1"/>
          </p:cNvSpPr>
          <p:nvPr>
            <p:ph type="body" sz="quarter" idx="21" hasCustomPrompt="1"/>
          </p:nvPr>
        </p:nvSpPr>
        <p:spPr>
          <a:xfrm>
            <a:off x="407987" y="1446166"/>
            <a:ext cx="5580063" cy="1217704"/>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Introductory</a:t>
            </a:r>
            <a:r>
              <a:rPr lang="sv-SE"/>
              <a:t> text area.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a:t>
            </a:r>
            <a:r>
              <a:rPr lang="sv-SE"/>
              <a:t> ses </a:t>
            </a:r>
            <a:r>
              <a:rPr lang="sv-SE" err="1"/>
              <a:t>mollis</a:t>
            </a:r>
            <a:r>
              <a:rPr lang="sv-SE"/>
              <a:t> interdum, </a:t>
            </a:r>
            <a:r>
              <a:rPr lang="sv-SE" err="1"/>
              <a:t>tellus</a:t>
            </a:r>
            <a:r>
              <a:rPr lang="sv-SE"/>
              <a:t> </a:t>
            </a:r>
            <a:r>
              <a:rPr lang="sv-SE" err="1"/>
              <a:t>ac</a:t>
            </a:r>
            <a:r>
              <a:rPr lang="sv-SE"/>
              <a:t> </a:t>
            </a:r>
            <a:r>
              <a:rPr lang="sv-SE" err="1"/>
              <a:t>cursus</a:t>
            </a:r>
            <a:r>
              <a:rPr lang="sv-SE"/>
              <a:t> elit.</a:t>
            </a:r>
          </a:p>
        </p:txBody>
      </p:sp>
      <p:sp>
        <p:nvSpPr>
          <p:cNvPr id="8" name="Platshållare för text 6">
            <a:extLst>
              <a:ext uri="{FF2B5EF4-FFF2-40B4-BE49-F238E27FC236}">
                <a16:creationId xmlns:a16="http://schemas.microsoft.com/office/drawing/2014/main" id="{A7749418-51E0-A6C9-A045-F174D85E0F3D}"/>
              </a:ext>
            </a:extLst>
          </p:cNvPr>
          <p:cNvSpPr>
            <a:spLocks noGrp="1"/>
          </p:cNvSpPr>
          <p:nvPr>
            <p:ph type="body" sz="quarter" idx="14" hasCustomPrompt="1"/>
          </p:nvPr>
        </p:nvSpPr>
        <p:spPr>
          <a:xfrm>
            <a:off x="407987"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1.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9" name="Platshållare för text 6">
            <a:extLst>
              <a:ext uri="{FF2B5EF4-FFF2-40B4-BE49-F238E27FC236}">
                <a16:creationId xmlns:a16="http://schemas.microsoft.com/office/drawing/2014/main" id="{BFC3BEF6-1142-95A2-FC1F-BA384743C439}"/>
              </a:ext>
            </a:extLst>
          </p:cNvPr>
          <p:cNvSpPr>
            <a:spLocks noGrp="1"/>
          </p:cNvSpPr>
          <p:nvPr>
            <p:ph type="body" sz="quarter" idx="19" hasCustomPrompt="1"/>
          </p:nvPr>
        </p:nvSpPr>
        <p:spPr>
          <a:xfrm>
            <a:off x="407988"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2" name="Platshållare för text 6">
            <a:extLst>
              <a:ext uri="{FF2B5EF4-FFF2-40B4-BE49-F238E27FC236}">
                <a16:creationId xmlns:a16="http://schemas.microsoft.com/office/drawing/2014/main" id="{09CBB96B-72CE-ED5E-6141-B47B0A651AEB}"/>
              </a:ext>
            </a:extLst>
          </p:cNvPr>
          <p:cNvSpPr>
            <a:spLocks noGrp="1"/>
          </p:cNvSpPr>
          <p:nvPr>
            <p:ph type="body" sz="quarter" idx="22" hasCustomPrompt="1"/>
          </p:nvPr>
        </p:nvSpPr>
        <p:spPr>
          <a:xfrm>
            <a:off x="4224128"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2.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3" name="Platshållare för text 6">
            <a:extLst>
              <a:ext uri="{FF2B5EF4-FFF2-40B4-BE49-F238E27FC236}">
                <a16:creationId xmlns:a16="http://schemas.microsoft.com/office/drawing/2014/main" id="{639B5AB0-CAAF-2AE7-1968-62BE32C9F484}"/>
              </a:ext>
            </a:extLst>
          </p:cNvPr>
          <p:cNvSpPr>
            <a:spLocks noGrp="1"/>
          </p:cNvSpPr>
          <p:nvPr>
            <p:ph type="body" sz="quarter" idx="23" hasCustomPrompt="1"/>
          </p:nvPr>
        </p:nvSpPr>
        <p:spPr>
          <a:xfrm>
            <a:off x="4224129"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
        <p:nvSpPr>
          <p:cNvPr id="14" name="Platshållare för text 6">
            <a:extLst>
              <a:ext uri="{FF2B5EF4-FFF2-40B4-BE49-F238E27FC236}">
                <a16:creationId xmlns:a16="http://schemas.microsoft.com/office/drawing/2014/main" id="{44CADB46-28BC-BCD3-0781-B7187D3583CF}"/>
              </a:ext>
            </a:extLst>
          </p:cNvPr>
          <p:cNvSpPr>
            <a:spLocks noGrp="1"/>
          </p:cNvSpPr>
          <p:nvPr>
            <p:ph type="body" sz="quarter" idx="24" hasCustomPrompt="1"/>
          </p:nvPr>
        </p:nvSpPr>
        <p:spPr>
          <a:xfrm>
            <a:off x="8038036" y="5040767"/>
            <a:ext cx="3743743" cy="1406493"/>
          </a:xfrm>
          <a:prstGeom prst="rect">
            <a:avLst/>
          </a:prstGeom>
        </p:spPr>
        <p:txBody>
          <a:bodyPr wrap="square" lIns="360000" rIns="180000" bIns="360000" anchor="t">
            <a:spAutoFit/>
          </a:bodyPr>
          <a:lstStyle>
            <a:lvl1pPr marL="0" indent="0" algn="l">
              <a:lnSpc>
                <a:spcPts val="2000"/>
              </a:lnSpc>
              <a:spcBef>
                <a:spcPts val="0"/>
              </a:spcBef>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Column</a:t>
            </a:r>
            <a:r>
              <a:rPr lang="sv-SE"/>
              <a:t> 3.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 </a:t>
            </a:r>
            <a:r>
              <a:rPr lang="sv-SE" err="1"/>
              <a:t>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a:t>
            </a:r>
          </a:p>
        </p:txBody>
      </p:sp>
      <p:sp>
        <p:nvSpPr>
          <p:cNvPr id="15" name="Platshållare för text 6">
            <a:extLst>
              <a:ext uri="{FF2B5EF4-FFF2-40B4-BE49-F238E27FC236}">
                <a16:creationId xmlns:a16="http://schemas.microsoft.com/office/drawing/2014/main" id="{C70812F3-0ADC-2EF0-697C-88FE5A14AC37}"/>
              </a:ext>
            </a:extLst>
          </p:cNvPr>
          <p:cNvSpPr>
            <a:spLocks noGrp="1"/>
          </p:cNvSpPr>
          <p:nvPr>
            <p:ph type="body" sz="quarter" idx="25" hasCustomPrompt="1"/>
          </p:nvPr>
        </p:nvSpPr>
        <p:spPr>
          <a:xfrm>
            <a:off x="8038037" y="4435271"/>
            <a:ext cx="374374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SUBTITLE</a:t>
            </a:r>
          </a:p>
        </p:txBody>
      </p:sp>
    </p:spTree>
    <p:extLst>
      <p:ext uri="{BB962C8B-B14F-4D97-AF65-F5344CB8AC3E}">
        <p14:creationId xmlns:p14="http://schemas.microsoft.com/office/powerpoint/2010/main" val="125931141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Numbers">
    <p:spTree>
      <p:nvGrpSpPr>
        <p:cNvPr id="1" name=""/>
        <p:cNvGrpSpPr/>
        <p:nvPr/>
      </p:nvGrpSpPr>
      <p:grpSpPr>
        <a:xfrm>
          <a:off x="0" y="0"/>
          <a:ext cx="0" cy="0"/>
          <a:chOff x="0" y="0"/>
          <a:chExt cx="0" cy="0"/>
        </a:xfrm>
      </p:grpSpPr>
      <p:sp>
        <p:nvSpPr>
          <p:cNvPr id="4" name="Platshållare för text 6">
            <a:extLst>
              <a:ext uri="{FF2B5EF4-FFF2-40B4-BE49-F238E27FC236}">
                <a16:creationId xmlns:a16="http://schemas.microsoft.com/office/drawing/2014/main" id="{0B160FF8-A5EB-62FE-4E16-0EED67D66BCF}"/>
              </a:ext>
            </a:extLst>
          </p:cNvPr>
          <p:cNvSpPr>
            <a:spLocks noGrp="1"/>
          </p:cNvSpPr>
          <p:nvPr>
            <p:ph type="body" sz="quarter" idx="12" hasCustomPrompt="1"/>
          </p:nvPr>
        </p:nvSpPr>
        <p:spPr>
          <a:xfrm>
            <a:off x="407988" y="404813"/>
            <a:ext cx="5580062" cy="724365"/>
          </a:xfrm>
          <a:prstGeom prst="rect">
            <a:avLst/>
          </a:prstGeom>
          <a:ln>
            <a:noFill/>
          </a:ln>
        </p:spPr>
        <p:txBody>
          <a:bodyPr wrap="square" lIns="360000" tIns="360000" rIns="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5" name="Platshållare för text 6">
            <a:extLst>
              <a:ext uri="{FF2B5EF4-FFF2-40B4-BE49-F238E27FC236}">
                <a16:creationId xmlns:a16="http://schemas.microsoft.com/office/drawing/2014/main" id="{44294C88-8845-0969-2CB9-5971FAACB116}"/>
              </a:ext>
            </a:extLst>
          </p:cNvPr>
          <p:cNvSpPr>
            <a:spLocks noGrp="1"/>
          </p:cNvSpPr>
          <p:nvPr>
            <p:ph type="body" sz="quarter" idx="13" hasCustomPrompt="1"/>
          </p:nvPr>
        </p:nvSpPr>
        <p:spPr>
          <a:xfrm>
            <a:off x="407988"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3" name="Platshållare för text 6">
            <a:extLst>
              <a:ext uri="{FF2B5EF4-FFF2-40B4-BE49-F238E27FC236}">
                <a16:creationId xmlns:a16="http://schemas.microsoft.com/office/drawing/2014/main" id="{7904A070-98EA-A320-486A-14B73DCE3EE5}"/>
              </a:ext>
            </a:extLst>
          </p:cNvPr>
          <p:cNvSpPr>
            <a:spLocks noGrp="1"/>
          </p:cNvSpPr>
          <p:nvPr>
            <p:ph type="body" sz="quarter" idx="14" hasCustomPrompt="1"/>
          </p:nvPr>
        </p:nvSpPr>
        <p:spPr>
          <a:xfrm>
            <a:off x="407987" y="5373518"/>
            <a:ext cx="3671733" cy="535531"/>
          </a:xfrm>
          <a:prstGeom prst="rect">
            <a:avLst/>
          </a:prstGeom>
        </p:spPr>
        <p:txBody>
          <a:bodyPr wrap="square" lIns="360000" rIns="360000" anchor="b">
            <a:spAutoFit/>
          </a:bodyPr>
          <a:lstStyle>
            <a:lvl1pPr marL="0" indent="0" algn="l">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700 MSEK</a:t>
            </a:r>
          </a:p>
        </p:txBody>
      </p:sp>
      <p:sp>
        <p:nvSpPr>
          <p:cNvPr id="8" name="Platshållare för text 6">
            <a:extLst>
              <a:ext uri="{FF2B5EF4-FFF2-40B4-BE49-F238E27FC236}">
                <a16:creationId xmlns:a16="http://schemas.microsoft.com/office/drawing/2014/main" id="{AC7259F7-C58D-48B3-40F2-678DC3871527}"/>
              </a:ext>
            </a:extLst>
          </p:cNvPr>
          <p:cNvSpPr>
            <a:spLocks noGrp="1"/>
          </p:cNvSpPr>
          <p:nvPr>
            <p:ph type="body" sz="quarter" idx="15" hasCustomPrompt="1"/>
          </p:nvPr>
        </p:nvSpPr>
        <p:spPr>
          <a:xfrm>
            <a:off x="4260134"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9" name="Platshållare för text 6">
            <a:extLst>
              <a:ext uri="{FF2B5EF4-FFF2-40B4-BE49-F238E27FC236}">
                <a16:creationId xmlns:a16="http://schemas.microsoft.com/office/drawing/2014/main" id="{2C910F2D-19CB-03F5-B811-12FFC0691CFA}"/>
              </a:ext>
            </a:extLst>
          </p:cNvPr>
          <p:cNvSpPr>
            <a:spLocks noGrp="1"/>
          </p:cNvSpPr>
          <p:nvPr>
            <p:ph type="body" sz="quarter" idx="16" hasCustomPrompt="1"/>
          </p:nvPr>
        </p:nvSpPr>
        <p:spPr>
          <a:xfrm>
            <a:off x="4260133" y="5373518"/>
            <a:ext cx="3671733" cy="535531"/>
          </a:xfrm>
          <a:prstGeom prst="rect">
            <a:avLst/>
          </a:prstGeom>
        </p:spPr>
        <p:txBody>
          <a:bodyPr wrap="square" lIns="360000" rIns="360000" anchor="b">
            <a:spAutoFit/>
          </a:bodyPr>
          <a:lstStyle>
            <a:lvl1pPr marL="0" indent="0" algn="l">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80 MSEK</a:t>
            </a:r>
          </a:p>
        </p:txBody>
      </p:sp>
      <p:sp>
        <p:nvSpPr>
          <p:cNvPr id="10" name="Platshållare för text 6">
            <a:extLst>
              <a:ext uri="{FF2B5EF4-FFF2-40B4-BE49-F238E27FC236}">
                <a16:creationId xmlns:a16="http://schemas.microsoft.com/office/drawing/2014/main" id="{36A84EED-89A2-9A17-A038-237DB26B2DA1}"/>
              </a:ext>
            </a:extLst>
          </p:cNvPr>
          <p:cNvSpPr>
            <a:spLocks noGrp="1"/>
          </p:cNvSpPr>
          <p:nvPr>
            <p:ph type="body" sz="quarter" idx="17" hasCustomPrompt="1"/>
          </p:nvPr>
        </p:nvSpPr>
        <p:spPr>
          <a:xfrm>
            <a:off x="8112281" y="5910924"/>
            <a:ext cx="3671732" cy="532793"/>
          </a:xfrm>
          <a:prstGeom prst="rect">
            <a:avLst/>
          </a:prstGeom>
        </p:spPr>
        <p:txBody>
          <a:bodyPr wrap="square" lIns="360000" rIns="360000" bIns="360000" anchor="t">
            <a:spAutoFit/>
          </a:bodyPr>
          <a:lstStyle>
            <a:lvl1pPr marL="0" indent="0" algn="l">
              <a:lnSpc>
                <a:spcPct val="1000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p>
        </p:txBody>
      </p:sp>
      <p:sp>
        <p:nvSpPr>
          <p:cNvPr id="11" name="Platshållare för text 6">
            <a:extLst>
              <a:ext uri="{FF2B5EF4-FFF2-40B4-BE49-F238E27FC236}">
                <a16:creationId xmlns:a16="http://schemas.microsoft.com/office/drawing/2014/main" id="{98745F45-54A2-DC80-CC66-1755E7FEF191}"/>
              </a:ext>
            </a:extLst>
          </p:cNvPr>
          <p:cNvSpPr>
            <a:spLocks noGrp="1"/>
          </p:cNvSpPr>
          <p:nvPr>
            <p:ph type="body" sz="quarter" idx="18" hasCustomPrompt="1"/>
          </p:nvPr>
        </p:nvSpPr>
        <p:spPr>
          <a:xfrm>
            <a:off x="8112280" y="5373518"/>
            <a:ext cx="3671733" cy="535531"/>
          </a:xfrm>
          <a:prstGeom prst="rect">
            <a:avLst/>
          </a:prstGeom>
        </p:spPr>
        <p:txBody>
          <a:bodyPr wrap="square" lIns="360000" rIns="360000" anchor="b">
            <a:spAutoFit/>
          </a:bodyPr>
          <a:lstStyle>
            <a:lvl1pPr marL="0" indent="0" algn="l">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+20.5%</a:t>
            </a:r>
          </a:p>
        </p:txBody>
      </p:sp>
      <p:sp>
        <p:nvSpPr>
          <p:cNvPr id="12" name="Platshållare för text 6">
            <a:extLst>
              <a:ext uri="{FF2B5EF4-FFF2-40B4-BE49-F238E27FC236}">
                <a16:creationId xmlns:a16="http://schemas.microsoft.com/office/drawing/2014/main" id="{888E65CA-1D70-581B-6ABA-6AEF6AE4E3DD}"/>
              </a:ext>
            </a:extLst>
          </p:cNvPr>
          <p:cNvSpPr>
            <a:spLocks noGrp="1"/>
          </p:cNvSpPr>
          <p:nvPr>
            <p:ph type="body" sz="quarter" idx="19" hasCustomPrompt="1"/>
          </p:nvPr>
        </p:nvSpPr>
        <p:spPr>
          <a:xfrm>
            <a:off x="407988"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3" name="Platshållare för text 6">
            <a:extLst>
              <a:ext uri="{FF2B5EF4-FFF2-40B4-BE49-F238E27FC236}">
                <a16:creationId xmlns:a16="http://schemas.microsoft.com/office/drawing/2014/main" id="{0C2389E1-E799-0CE4-EAA0-4BACCB274044}"/>
              </a:ext>
            </a:extLst>
          </p:cNvPr>
          <p:cNvSpPr>
            <a:spLocks noGrp="1"/>
          </p:cNvSpPr>
          <p:nvPr>
            <p:ph type="body" sz="quarter" idx="20" hasCustomPrompt="1"/>
          </p:nvPr>
        </p:nvSpPr>
        <p:spPr>
          <a:xfrm>
            <a:off x="4260134"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4" name="Platshållare för text 6">
            <a:extLst>
              <a:ext uri="{FF2B5EF4-FFF2-40B4-BE49-F238E27FC236}">
                <a16:creationId xmlns:a16="http://schemas.microsoft.com/office/drawing/2014/main" id="{F7BFD5C7-9D11-12E8-5048-DDE3F0D9BC53}"/>
              </a:ext>
            </a:extLst>
          </p:cNvPr>
          <p:cNvSpPr>
            <a:spLocks noGrp="1"/>
          </p:cNvSpPr>
          <p:nvPr>
            <p:ph type="body" sz="quarter" idx="21" hasCustomPrompt="1"/>
          </p:nvPr>
        </p:nvSpPr>
        <p:spPr>
          <a:xfrm>
            <a:off x="8112281" y="4767085"/>
            <a:ext cx="3671732" cy="605496"/>
          </a:xfrm>
          <a:prstGeom prst="rect">
            <a:avLst/>
          </a:prstGeom>
          <a:ln>
            <a:noFill/>
          </a:ln>
        </p:spPr>
        <p:txBody>
          <a:bodyPr wrap="square" lIns="360000" tIns="360000" rIns="360000" bIns="72000" anchor="b">
            <a:spAutoFit/>
          </a:bodyPr>
          <a:lstStyle>
            <a:lvl1pPr marL="0" indent="0" algn="l">
              <a:lnSpc>
                <a:spcPct val="100000"/>
              </a:lnSpc>
              <a:spcBef>
                <a:spcPts val="0"/>
              </a:spcBef>
              <a:buNone/>
              <a:defRPr sz="11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15" name="Rubrik 13">
            <a:extLst>
              <a:ext uri="{FF2B5EF4-FFF2-40B4-BE49-F238E27FC236}">
                <a16:creationId xmlns:a16="http://schemas.microsoft.com/office/drawing/2014/main" id="{ED4A07EF-F62C-F0BB-ED1C-37FF5BE337B4}"/>
              </a:ext>
            </a:extLst>
          </p:cNvPr>
          <p:cNvSpPr>
            <a:spLocks noGrp="1"/>
          </p:cNvSpPr>
          <p:nvPr>
            <p:ph type="title"/>
          </p:nvPr>
        </p:nvSpPr>
        <p:spPr>
          <a:xfrm>
            <a:off x="407988" y="1129178"/>
            <a:ext cx="5580062" cy="701731"/>
          </a:xfrm>
          <a:prstGeom prst="rect">
            <a:avLst/>
          </a:prstGeom>
        </p:spPr>
        <p:txBody>
          <a:bodyPr lIns="360000" rIns="360000" anchor="t" anchorCtr="0">
            <a:spAutoFit/>
          </a:bodyPr>
          <a:lstStyle>
            <a:lvl1pPr>
              <a:defRPr sz="4400">
                <a:solidFill>
                  <a:schemeClr val="bg1"/>
                </a:solidFill>
              </a:defRPr>
            </a:lvl1pPr>
          </a:lstStyle>
          <a:p>
            <a:endParaRPr lang="sv-SE"/>
          </a:p>
        </p:txBody>
      </p:sp>
    </p:spTree>
    <p:extLst>
      <p:ext uri="{BB962C8B-B14F-4D97-AF65-F5344CB8AC3E}">
        <p14:creationId xmlns:p14="http://schemas.microsoft.com/office/powerpoint/2010/main" val="24942364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utro / Logotype with tagline">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5EF599BA-46F6-CE73-2E9F-18A40BDD1E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10535" y="2888925"/>
            <a:ext cx="5170930" cy="1080150"/>
          </a:xfrm>
          <a:prstGeom prst="rect">
            <a:avLst/>
          </a:prstGeom>
        </p:spPr>
      </p:pic>
      <p:sp>
        <p:nvSpPr>
          <p:cNvPr id="7" name="Platshållare för text 11">
            <a:extLst>
              <a:ext uri="{FF2B5EF4-FFF2-40B4-BE49-F238E27FC236}">
                <a16:creationId xmlns:a16="http://schemas.microsoft.com/office/drawing/2014/main" id="{614349DB-BFCA-6159-BA97-A301A9CBB483}"/>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spTree>
    <p:extLst>
      <p:ext uri="{BB962C8B-B14F-4D97-AF65-F5344CB8AC3E}">
        <p14:creationId xmlns:p14="http://schemas.microsoft.com/office/powerpoint/2010/main" val="2090850781"/>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4" name="Rubrik 13">
            <a:extLst>
              <a:ext uri="{FF2B5EF4-FFF2-40B4-BE49-F238E27FC236}">
                <a16:creationId xmlns:a16="http://schemas.microsoft.com/office/drawing/2014/main" id="{B8735DD3-A225-8BDB-3CD1-5F2F2AF32843}"/>
              </a:ext>
            </a:extLst>
          </p:cNvPr>
          <p:cNvSpPr>
            <a:spLocks noGrp="1"/>
          </p:cNvSpPr>
          <p:nvPr>
            <p:ph type="title"/>
          </p:nvPr>
        </p:nvSpPr>
        <p:spPr>
          <a:xfrm>
            <a:off x="407987" y="427086"/>
            <a:ext cx="11376025" cy="1019080"/>
          </a:xfrm>
          <a:prstGeom prst="rect">
            <a:avLst/>
          </a:prstGeom>
        </p:spPr>
        <p:txBody>
          <a:bodyPr wrap="square" lIns="360000" tIns="360000" rIns="360000" anchor="t" anchorCtr="0">
            <a:spAutoFit/>
          </a:bodyPr>
          <a:lstStyle>
            <a:lvl1pPr>
              <a:defRPr sz="4400">
                <a:solidFill>
                  <a:schemeClr val="bg1"/>
                </a:solidFill>
              </a:defRPr>
            </a:lvl1pPr>
          </a:lstStyle>
          <a:p>
            <a:endParaRPr lang="sv-SE"/>
          </a:p>
        </p:txBody>
      </p:sp>
      <p:sp>
        <p:nvSpPr>
          <p:cNvPr id="12" name="Platshållare för text 6">
            <a:extLst>
              <a:ext uri="{FF2B5EF4-FFF2-40B4-BE49-F238E27FC236}">
                <a16:creationId xmlns:a16="http://schemas.microsoft.com/office/drawing/2014/main" id="{DDD4BDB0-701A-296E-1B62-AAE37439B76C}"/>
              </a:ext>
            </a:extLst>
          </p:cNvPr>
          <p:cNvSpPr>
            <a:spLocks noGrp="1"/>
          </p:cNvSpPr>
          <p:nvPr>
            <p:ph type="body" sz="quarter" idx="21"/>
          </p:nvPr>
        </p:nvSpPr>
        <p:spPr>
          <a:xfrm>
            <a:off x="407987" y="1446166"/>
            <a:ext cx="5580063" cy="602151"/>
          </a:xfrm>
          <a:prstGeom prst="rect">
            <a:avLst/>
          </a:prstGeom>
        </p:spPr>
        <p:txBody>
          <a:bodyPr wrap="square" lIns="360000" tIns="270000" rIns="0" anchor="t">
            <a:spAutoFit/>
          </a:bodyPr>
          <a:lstStyle>
            <a:lvl1pPr marL="0" indent="0" algn="l">
              <a:lnSpc>
                <a:spcPts val="2400"/>
              </a:lnSpc>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8" name="Platshållare för bild 7">
            <a:extLst>
              <a:ext uri="{FF2B5EF4-FFF2-40B4-BE49-F238E27FC236}">
                <a16:creationId xmlns:a16="http://schemas.microsoft.com/office/drawing/2014/main" id="{CFB46536-525C-64ED-AB60-A2B3D8D10D4C}"/>
              </a:ext>
            </a:extLst>
          </p:cNvPr>
          <p:cNvSpPr>
            <a:spLocks noGrp="1"/>
          </p:cNvSpPr>
          <p:nvPr>
            <p:ph type="pic" sz="quarter" idx="22"/>
          </p:nvPr>
        </p:nvSpPr>
        <p:spPr>
          <a:xfrm>
            <a:off x="773778" y="3429000"/>
            <a:ext cx="1937752" cy="1295400"/>
          </a:xfrm>
          <a:prstGeom prst="rect">
            <a:avLst/>
          </a:prstGeom>
        </p:spPr>
        <p:txBody>
          <a:bodyPr/>
          <a:lstStyle>
            <a:lvl1pPr marL="0" indent="0">
              <a:buNone/>
              <a:defRPr sz="1400"/>
            </a:lvl1pPr>
          </a:lstStyle>
          <a:p>
            <a:endParaRPr lang="sv-SE"/>
          </a:p>
        </p:txBody>
      </p:sp>
      <p:sp>
        <p:nvSpPr>
          <p:cNvPr id="34" name="Platshållare för bild 7">
            <a:extLst>
              <a:ext uri="{FF2B5EF4-FFF2-40B4-BE49-F238E27FC236}">
                <a16:creationId xmlns:a16="http://schemas.microsoft.com/office/drawing/2014/main" id="{A48D1E72-8123-528D-1883-3F68585FB2DB}"/>
              </a:ext>
            </a:extLst>
          </p:cNvPr>
          <p:cNvSpPr>
            <a:spLocks noGrp="1"/>
          </p:cNvSpPr>
          <p:nvPr>
            <p:ph type="pic" sz="quarter" idx="37"/>
          </p:nvPr>
        </p:nvSpPr>
        <p:spPr>
          <a:xfrm>
            <a:off x="9476066" y="3429000"/>
            <a:ext cx="1937752" cy="1295400"/>
          </a:xfrm>
          <a:prstGeom prst="rect">
            <a:avLst/>
          </a:prstGeom>
        </p:spPr>
        <p:txBody>
          <a:bodyPr/>
          <a:lstStyle>
            <a:lvl1pPr marL="0" indent="0">
              <a:buNone/>
              <a:defRPr sz="1400"/>
            </a:lvl1pPr>
          </a:lstStyle>
          <a:p>
            <a:endParaRPr lang="sv-SE"/>
          </a:p>
        </p:txBody>
      </p:sp>
      <p:sp>
        <p:nvSpPr>
          <p:cNvPr id="37" name="Platshållare för bild 7">
            <a:extLst>
              <a:ext uri="{FF2B5EF4-FFF2-40B4-BE49-F238E27FC236}">
                <a16:creationId xmlns:a16="http://schemas.microsoft.com/office/drawing/2014/main" id="{762B2883-CE38-E172-BCBB-F17CB73FF338}"/>
              </a:ext>
            </a:extLst>
          </p:cNvPr>
          <p:cNvSpPr>
            <a:spLocks noGrp="1"/>
          </p:cNvSpPr>
          <p:nvPr>
            <p:ph type="pic" sz="quarter" idx="38"/>
          </p:nvPr>
        </p:nvSpPr>
        <p:spPr>
          <a:xfrm>
            <a:off x="5127124" y="3429000"/>
            <a:ext cx="1937752" cy="1295400"/>
          </a:xfrm>
          <a:prstGeom prst="rect">
            <a:avLst/>
          </a:prstGeom>
        </p:spPr>
        <p:txBody>
          <a:bodyPr/>
          <a:lstStyle>
            <a:lvl1pPr marL="0" indent="0">
              <a:buNone/>
              <a:defRPr sz="1400"/>
            </a:lvl1pPr>
          </a:lstStyle>
          <a:p>
            <a:endParaRPr lang="sv-SE"/>
          </a:p>
        </p:txBody>
      </p:sp>
      <p:sp>
        <p:nvSpPr>
          <p:cNvPr id="38" name="Platshållare för bild 7">
            <a:extLst>
              <a:ext uri="{FF2B5EF4-FFF2-40B4-BE49-F238E27FC236}">
                <a16:creationId xmlns:a16="http://schemas.microsoft.com/office/drawing/2014/main" id="{AF615C0D-6A16-747E-8310-801A1FA0D89D}"/>
              </a:ext>
            </a:extLst>
          </p:cNvPr>
          <p:cNvSpPr>
            <a:spLocks noGrp="1"/>
          </p:cNvSpPr>
          <p:nvPr>
            <p:ph type="pic" sz="quarter" idx="39"/>
          </p:nvPr>
        </p:nvSpPr>
        <p:spPr>
          <a:xfrm>
            <a:off x="2951737" y="3429000"/>
            <a:ext cx="1937752" cy="1295400"/>
          </a:xfrm>
          <a:prstGeom prst="rect">
            <a:avLst/>
          </a:prstGeom>
        </p:spPr>
        <p:txBody>
          <a:bodyPr/>
          <a:lstStyle>
            <a:lvl1pPr marL="0" indent="0">
              <a:buNone/>
              <a:defRPr sz="1400"/>
            </a:lvl1pPr>
          </a:lstStyle>
          <a:p>
            <a:endParaRPr lang="sv-SE"/>
          </a:p>
        </p:txBody>
      </p:sp>
      <p:sp>
        <p:nvSpPr>
          <p:cNvPr id="39" name="Platshållare för bild 7">
            <a:extLst>
              <a:ext uri="{FF2B5EF4-FFF2-40B4-BE49-F238E27FC236}">
                <a16:creationId xmlns:a16="http://schemas.microsoft.com/office/drawing/2014/main" id="{A8E6ED5C-2614-24FE-802E-DAEF1AB67EFF}"/>
              </a:ext>
            </a:extLst>
          </p:cNvPr>
          <p:cNvSpPr>
            <a:spLocks noGrp="1"/>
          </p:cNvSpPr>
          <p:nvPr>
            <p:ph type="pic" sz="quarter" idx="40"/>
          </p:nvPr>
        </p:nvSpPr>
        <p:spPr>
          <a:xfrm>
            <a:off x="7302511" y="3429000"/>
            <a:ext cx="1937752" cy="1295400"/>
          </a:xfrm>
          <a:prstGeom prst="rect">
            <a:avLst/>
          </a:prstGeom>
        </p:spPr>
        <p:txBody>
          <a:bodyPr/>
          <a:lstStyle>
            <a:lvl1pPr marL="0" indent="0">
              <a:buNone/>
              <a:defRPr sz="1400"/>
            </a:lvl1pPr>
          </a:lstStyle>
          <a:p>
            <a:endParaRPr lang="sv-SE"/>
          </a:p>
        </p:txBody>
      </p:sp>
      <p:sp>
        <p:nvSpPr>
          <p:cNvPr id="40" name="Platshållare för text 6">
            <a:extLst>
              <a:ext uri="{FF2B5EF4-FFF2-40B4-BE49-F238E27FC236}">
                <a16:creationId xmlns:a16="http://schemas.microsoft.com/office/drawing/2014/main" id="{D4CC3F87-273F-AED2-8D85-0136260D37EE}"/>
              </a:ext>
            </a:extLst>
          </p:cNvPr>
          <p:cNvSpPr>
            <a:spLocks noGrp="1"/>
          </p:cNvSpPr>
          <p:nvPr>
            <p:ph type="body" sz="quarter" idx="14"/>
          </p:nvPr>
        </p:nvSpPr>
        <p:spPr>
          <a:xfrm>
            <a:off x="773779"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1" name="Platshållare för text 6">
            <a:extLst>
              <a:ext uri="{FF2B5EF4-FFF2-40B4-BE49-F238E27FC236}">
                <a16:creationId xmlns:a16="http://schemas.microsoft.com/office/drawing/2014/main" id="{BCCBD7A0-28E6-5232-2299-C1594936F949}"/>
              </a:ext>
            </a:extLst>
          </p:cNvPr>
          <p:cNvSpPr>
            <a:spLocks noGrp="1"/>
          </p:cNvSpPr>
          <p:nvPr>
            <p:ph type="body" sz="quarter" idx="27"/>
          </p:nvPr>
        </p:nvSpPr>
        <p:spPr>
          <a:xfrm>
            <a:off x="773779"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2" name="Platshållare för text 6">
            <a:extLst>
              <a:ext uri="{FF2B5EF4-FFF2-40B4-BE49-F238E27FC236}">
                <a16:creationId xmlns:a16="http://schemas.microsoft.com/office/drawing/2014/main" id="{E3CB6885-2014-7B44-2B35-64550BABBD13}"/>
              </a:ext>
            </a:extLst>
          </p:cNvPr>
          <p:cNvSpPr>
            <a:spLocks noGrp="1"/>
          </p:cNvSpPr>
          <p:nvPr>
            <p:ph type="body" sz="quarter" idx="41"/>
          </p:nvPr>
        </p:nvSpPr>
        <p:spPr>
          <a:xfrm>
            <a:off x="2949166"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3" name="Platshållare för text 6">
            <a:extLst>
              <a:ext uri="{FF2B5EF4-FFF2-40B4-BE49-F238E27FC236}">
                <a16:creationId xmlns:a16="http://schemas.microsoft.com/office/drawing/2014/main" id="{BE711593-1AC1-7428-A4C8-E4F0AEAFBA18}"/>
              </a:ext>
            </a:extLst>
          </p:cNvPr>
          <p:cNvSpPr>
            <a:spLocks noGrp="1"/>
          </p:cNvSpPr>
          <p:nvPr>
            <p:ph type="body" sz="quarter" idx="42"/>
          </p:nvPr>
        </p:nvSpPr>
        <p:spPr>
          <a:xfrm>
            <a:off x="2949166"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5" name="Platshållare för text 6">
            <a:extLst>
              <a:ext uri="{FF2B5EF4-FFF2-40B4-BE49-F238E27FC236}">
                <a16:creationId xmlns:a16="http://schemas.microsoft.com/office/drawing/2014/main" id="{E969FCF5-A6E0-0DB4-41DA-064E86FE03D9}"/>
              </a:ext>
            </a:extLst>
          </p:cNvPr>
          <p:cNvSpPr>
            <a:spLocks noGrp="1"/>
          </p:cNvSpPr>
          <p:nvPr>
            <p:ph type="body" sz="quarter" idx="43"/>
          </p:nvPr>
        </p:nvSpPr>
        <p:spPr>
          <a:xfrm>
            <a:off x="5124554"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6" name="Platshållare för text 6">
            <a:extLst>
              <a:ext uri="{FF2B5EF4-FFF2-40B4-BE49-F238E27FC236}">
                <a16:creationId xmlns:a16="http://schemas.microsoft.com/office/drawing/2014/main" id="{74B69A18-731E-234A-878C-9926907F237A}"/>
              </a:ext>
            </a:extLst>
          </p:cNvPr>
          <p:cNvSpPr>
            <a:spLocks noGrp="1"/>
          </p:cNvSpPr>
          <p:nvPr>
            <p:ph type="body" sz="quarter" idx="44"/>
          </p:nvPr>
        </p:nvSpPr>
        <p:spPr>
          <a:xfrm>
            <a:off x="5124554"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49" name="Platshållare för text 6">
            <a:extLst>
              <a:ext uri="{FF2B5EF4-FFF2-40B4-BE49-F238E27FC236}">
                <a16:creationId xmlns:a16="http://schemas.microsoft.com/office/drawing/2014/main" id="{B93681F5-4C2C-A2E6-16B4-E71C808C6808}"/>
              </a:ext>
            </a:extLst>
          </p:cNvPr>
          <p:cNvSpPr>
            <a:spLocks noGrp="1"/>
          </p:cNvSpPr>
          <p:nvPr>
            <p:ph type="body" sz="quarter" idx="45"/>
          </p:nvPr>
        </p:nvSpPr>
        <p:spPr>
          <a:xfrm>
            <a:off x="7299941"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0" name="Platshållare för text 6">
            <a:extLst>
              <a:ext uri="{FF2B5EF4-FFF2-40B4-BE49-F238E27FC236}">
                <a16:creationId xmlns:a16="http://schemas.microsoft.com/office/drawing/2014/main" id="{D5151A5D-EA1D-DA19-1BF2-81BFDDB95EA6}"/>
              </a:ext>
            </a:extLst>
          </p:cNvPr>
          <p:cNvSpPr>
            <a:spLocks noGrp="1"/>
          </p:cNvSpPr>
          <p:nvPr>
            <p:ph type="body" sz="quarter" idx="46"/>
          </p:nvPr>
        </p:nvSpPr>
        <p:spPr>
          <a:xfrm>
            <a:off x="7299941"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1" name="Platshållare för text 6">
            <a:extLst>
              <a:ext uri="{FF2B5EF4-FFF2-40B4-BE49-F238E27FC236}">
                <a16:creationId xmlns:a16="http://schemas.microsoft.com/office/drawing/2014/main" id="{BBD27F94-6FC5-0A4F-9441-E2A7A1937434}"/>
              </a:ext>
            </a:extLst>
          </p:cNvPr>
          <p:cNvSpPr>
            <a:spLocks noGrp="1"/>
          </p:cNvSpPr>
          <p:nvPr>
            <p:ph type="body" sz="quarter" idx="47"/>
          </p:nvPr>
        </p:nvSpPr>
        <p:spPr>
          <a:xfrm>
            <a:off x="9475328" y="5255368"/>
            <a:ext cx="1937752" cy="1197819"/>
          </a:xfrm>
          <a:prstGeom prst="rect">
            <a:avLst/>
          </a:prstGeom>
        </p:spPr>
        <p:txBody>
          <a:bodyPr wrap="square" lIns="0" tIns="0" rIns="0" bIns="0" anchor="t">
            <a:noAutofit/>
          </a:bodyPr>
          <a:lstStyle>
            <a:lvl1pPr marL="0" indent="0" algn="l">
              <a:lnSpc>
                <a:spcPts val="1100"/>
              </a:lnSpc>
              <a:spcBef>
                <a:spcPts val="0"/>
              </a:spcBef>
              <a:buNone/>
              <a:defRPr sz="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
        <p:nvSpPr>
          <p:cNvPr id="52" name="Platshållare för text 6">
            <a:extLst>
              <a:ext uri="{FF2B5EF4-FFF2-40B4-BE49-F238E27FC236}">
                <a16:creationId xmlns:a16="http://schemas.microsoft.com/office/drawing/2014/main" id="{D2794999-4D52-F9DB-CDBE-677AA1103E0A}"/>
              </a:ext>
            </a:extLst>
          </p:cNvPr>
          <p:cNvSpPr>
            <a:spLocks noGrp="1"/>
          </p:cNvSpPr>
          <p:nvPr>
            <p:ph type="body" sz="quarter" idx="48"/>
          </p:nvPr>
        </p:nvSpPr>
        <p:spPr>
          <a:xfrm>
            <a:off x="9475328" y="4941210"/>
            <a:ext cx="1937752" cy="215444"/>
          </a:xfrm>
          <a:prstGeom prst="rect">
            <a:avLst/>
          </a:prstGeom>
        </p:spPr>
        <p:txBody>
          <a:bodyPr wrap="square" lIns="0" tIns="0" rIns="0" bIns="0" anchor="t">
            <a:spAutoFit/>
          </a:bodyPr>
          <a:lstStyle>
            <a:lvl1pPr marL="0" indent="0" algn="l">
              <a:lnSpc>
                <a:spcPct val="10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endParaRPr lang="sv-SE"/>
          </a:p>
        </p:txBody>
      </p:sp>
    </p:spTree>
    <p:extLst>
      <p:ext uri="{BB962C8B-B14F-4D97-AF65-F5344CB8AC3E}">
        <p14:creationId xmlns:p14="http://schemas.microsoft.com/office/powerpoint/2010/main" val="1032497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414768067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Tree>
    <p:extLst>
      <p:ext uri="{BB962C8B-B14F-4D97-AF65-F5344CB8AC3E}">
        <p14:creationId xmlns:p14="http://schemas.microsoft.com/office/powerpoint/2010/main" val="23080775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lit Layout Wide / Placeholder Imag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
        <p:nvSpPr>
          <p:cNvPr id="3" name="Platshållare för bild 5">
            <a:extLst>
              <a:ext uri="{FF2B5EF4-FFF2-40B4-BE49-F238E27FC236}">
                <a16:creationId xmlns:a16="http://schemas.microsoft.com/office/drawing/2014/main" id="{D69FE1E7-FEA0-5A9A-3491-44569D5D4CBB}"/>
              </a:ext>
            </a:extLst>
          </p:cNvPr>
          <p:cNvSpPr>
            <a:spLocks noGrp="1"/>
          </p:cNvSpPr>
          <p:nvPr>
            <p:ph type="pic" sz="quarter" idx="15"/>
          </p:nvPr>
        </p:nvSpPr>
        <p:spPr>
          <a:xfrm>
            <a:off x="4008438" y="0"/>
            <a:ext cx="8183562"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30845682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lit Layout Wide">
    <p:spTree>
      <p:nvGrpSpPr>
        <p:cNvPr id="1" name=""/>
        <p:cNvGrpSpPr/>
        <p:nvPr/>
      </p:nvGrpSpPr>
      <p:grpSpPr>
        <a:xfrm>
          <a:off x="0" y="0"/>
          <a:ext cx="0" cy="0"/>
          <a:chOff x="0" y="0"/>
          <a:chExt cx="0" cy="0"/>
        </a:xfrm>
      </p:grpSpPr>
      <p:sp>
        <p:nvSpPr>
          <p:cNvPr id="2" name="Platshållare för text 6">
            <a:extLst>
              <a:ext uri="{FF2B5EF4-FFF2-40B4-BE49-F238E27FC236}">
                <a16:creationId xmlns:a16="http://schemas.microsoft.com/office/drawing/2014/main" id="{5BCCE1CE-77B5-F784-8FA7-6B9905052DFE}"/>
              </a:ext>
            </a:extLst>
          </p:cNvPr>
          <p:cNvSpPr>
            <a:spLocks noGrp="1"/>
          </p:cNvSpPr>
          <p:nvPr>
            <p:ph type="body" sz="quarter" idx="12" hasCustomPrompt="1"/>
          </p:nvPr>
        </p:nvSpPr>
        <p:spPr>
          <a:xfrm>
            <a:off x="407988" y="404813"/>
            <a:ext cx="3186112" cy="678199"/>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1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7" name="Platshållare för text 6">
            <a:extLst>
              <a:ext uri="{FF2B5EF4-FFF2-40B4-BE49-F238E27FC236}">
                <a16:creationId xmlns:a16="http://schemas.microsoft.com/office/drawing/2014/main" id="{0E6B402A-1AAD-5B41-2AFB-5912AFDF78C1}"/>
              </a:ext>
            </a:extLst>
          </p:cNvPr>
          <p:cNvSpPr>
            <a:spLocks noGrp="1"/>
          </p:cNvSpPr>
          <p:nvPr>
            <p:ph type="body" sz="quarter" idx="13" hasCustomPrompt="1"/>
          </p:nvPr>
        </p:nvSpPr>
        <p:spPr>
          <a:xfrm>
            <a:off x="407989" y="4831570"/>
            <a:ext cx="3186112" cy="1621617"/>
          </a:xfrm>
          <a:prstGeom prst="rect">
            <a:avLst/>
          </a:prstGeom>
        </p:spPr>
        <p:txBody>
          <a:bodyPr wrap="square" lIns="360000" rIns="360000" bIns="360000" anchor="b">
            <a:spAutoFit/>
          </a:bodyPr>
          <a:lstStyle>
            <a:lvl1pPr marL="0" indent="0" algn="l">
              <a:lnSpc>
                <a:spcPts val="1600"/>
              </a:lnSpc>
              <a:spcBef>
                <a:spcPts val="0"/>
              </a:spcBef>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sv-SE" err="1"/>
              <a:t>Slide</a:t>
            </a:r>
            <a:r>
              <a:rPr lang="sv-SE"/>
              <a:t> for </a:t>
            </a:r>
            <a:r>
              <a:rPr lang="sv-SE" err="1"/>
              <a:t>shorter</a:t>
            </a:r>
            <a:r>
              <a:rPr lang="sv-SE"/>
              <a:t> texts </a:t>
            </a:r>
            <a:r>
              <a:rPr lang="sv-SE" err="1"/>
              <a:t>with</a:t>
            </a:r>
            <a:r>
              <a:rPr lang="sv-SE"/>
              <a:t> a </a:t>
            </a:r>
            <a:r>
              <a:rPr lang="sv-SE" err="1"/>
              <a:t>visual</a:t>
            </a:r>
            <a:r>
              <a:rPr lang="sv-SE"/>
              <a:t> </a:t>
            </a:r>
            <a:r>
              <a:rPr lang="sv-SE" err="1"/>
              <a:t>message</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a:t>
            </a:r>
            <a:r>
              <a:rPr lang="sv-SE"/>
              <a:t>.</a:t>
            </a:r>
          </a:p>
        </p:txBody>
      </p:sp>
      <p:sp>
        <p:nvSpPr>
          <p:cNvPr id="8" name="Rubrik 13">
            <a:extLst>
              <a:ext uri="{FF2B5EF4-FFF2-40B4-BE49-F238E27FC236}">
                <a16:creationId xmlns:a16="http://schemas.microsoft.com/office/drawing/2014/main" id="{8EE951A9-60DB-44CC-2912-9C5B6B1DECA7}"/>
              </a:ext>
            </a:extLst>
          </p:cNvPr>
          <p:cNvSpPr>
            <a:spLocks noGrp="1"/>
          </p:cNvSpPr>
          <p:nvPr>
            <p:ph type="title"/>
          </p:nvPr>
        </p:nvSpPr>
        <p:spPr>
          <a:xfrm>
            <a:off x="407988" y="1083012"/>
            <a:ext cx="3186112" cy="535531"/>
          </a:xfrm>
          <a:prstGeom prst="rect">
            <a:avLst/>
          </a:prstGeom>
        </p:spPr>
        <p:txBody>
          <a:bodyPr wrap="square" lIns="360000" rIns="360000" anchor="t" anchorCtr="0">
            <a:spAutoFit/>
          </a:bodyPr>
          <a:lstStyle>
            <a:lvl1pPr>
              <a:defRPr sz="3200">
                <a:solidFill>
                  <a:schemeClr val="tx1"/>
                </a:solidFill>
              </a:defRPr>
            </a:lvl1pPr>
          </a:lstStyle>
          <a:p>
            <a:endParaRPr lang="sv-SE"/>
          </a:p>
        </p:txBody>
      </p:sp>
    </p:spTree>
    <p:extLst>
      <p:ext uri="{BB962C8B-B14F-4D97-AF65-F5344CB8AC3E}">
        <p14:creationId xmlns:p14="http://schemas.microsoft.com/office/powerpoint/2010/main" val="24634940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6" name="Platshållare för bild 5">
            <a:extLst>
              <a:ext uri="{FF2B5EF4-FFF2-40B4-BE49-F238E27FC236}">
                <a16:creationId xmlns:a16="http://schemas.microsoft.com/office/drawing/2014/main" id="{EA4F2E4B-02ED-CA5F-6C16-794393A0C6E7}"/>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272990482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3870734567"/>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lit Layout / Image Placeholder">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
        <p:nvSpPr>
          <p:cNvPr id="2" name="Platshållare för bild 5">
            <a:extLst>
              <a:ext uri="{FF2B5EF4-FFF2-40B4-BE49-F238E27FC236}">
                <a16:creationId xmlns:a16="http://schemas.microsoft.com/office/drawing/2014/main" id="{7A3F8712-D685-8C39-4119-F83EC4279AE6}"/>
              </a:ext>
            </a:extLst>
          </p:cNvPr>
          <p:cNvSpPr>
            <a:spLocks noGrp="1"/>
          </p:cNvSpPr>
          <p:nvPr>
            <p:ph type="pic" sz="quarter" idx="15"/>
          </p:nvPr>
        </p:nvSpPr>
        <p:spPr>
          <a:xfrm>
            <a:off x="6096000" y="0"/>
            <a:ext cx="6096000" cy="6858000"/>
          </a:xfrm>
          <a:prstGeom prst="rect">
            <a:avLst/>
          </a:prstGeom>
        </p:spPr>
        <p:txBody>
          <a:bodyPr/>
          <a:lstStyle>
            <a:lvl1pPr marL="0" indent="0">
              <a:buNone/>
              <a:defRPr sz="1800"/>
            </a:lvl1pPr>
          </a:lstStyle>
          <a:p>
            <a:endParaRPr lang="sv-SE"/>
          </a:p>
        </p:txBody>
      </p:sp>
    </p:spTree>
    <p:extLst>
      <p:ext uri="{BB962C8B-B14F-4D97-AF65-F5344CB8AC3E}">
        <p14:creationId xmlns:p14="http://schemas.microsoft.com/office/powerpoint/2010/main" val="414918584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lit Layout">
    <p:spTree>
      <p:nvGrpSpPr>
        <p:cNvPr id="1" name=""/>
        <p:cNvGrpSpPr/>
        <p:nvPr/>
      </p:nvGrpSpPr>
      <p:grpSpPr>
        <a:xfrm>
          <a:off x="0" y="0"/>
          <a:ext cx="0" cy="0"/>
          <a:chOff x="0" y="0"/>
          <a:chExt cx="0" cy="0"/>
        </a:xfrm>
      </p:grpSpPr>
      <p:sp>
        <p:nvSpPr>
          <p:cNvPr id="3" name="Platshållare för text 6">
            <a:extLst>
              <a:ext uri="{FF2B5EF4-FFF2-40B4-BE49-F238E27FC236}">
                <a16:creationId xmlns:a16="http://schemas.microsoft.com/office/drawing/2014/main" id="{70069882-6053-1F8C-E2FA-9D22CC472AA6}"/>
              </a:ext>
            </a:extLst>
          </p:cNvPr>
          <p:cNvSpPr>
            <a:spLocks noGrp="1"/>
          </p:cNvSpPr>
          <p:nvPr>
            <p:ph type="body" sz="quarter" idx="12" hasCustomPrompt="1"/>
          </p:nvPr>
        </p:nvSpPr>
        <p:spPr>
          <a:xfrm>
            <a:off x="407988" y="404813"/>
            <a:ext cx="5275262" cy="724365"/>
          </a:xfrm>
          <a:prstGeom prst="rect">
            <a:avLst/>
          </a:prstGeom>
          <a:ln>
            <a:noFill/>
          </a:ln>
        </p:spPr>
        <p:txBody>
          <a:bodyPr wrap="square" lIns="360000" tIns="360000" rIns="360000" bIns="144000" anchor="t">
            <a:spAutoFit/>
          </a:bodyPr>
          <a:lstStyle>
            <a:lvl1pPr marL="0" indent="0" algn="l">
              <a:lnSpc>
                <a:spcPct val="100000"/>
              </a:lnSpc>
              <a:spcBef>
                <a:spcPts val="0"/>
              </a:spcBef>
              <a:buNone/>
              <a:defRPr sz="1400" b="0" spc="15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LABEL</a:t>
            </a:r>
          </a:p>
        </p:txBody>
      </p:sp>
      <p:sp>
        <p:nvSpPr>
          <p:cNvPr id="4" name="Rubrik 13">
            <a:extLst>
              <a:ext uri="{FF2B5EF4-FFF2-40B4-BE49-F238E27FC236}">
                <a16:creationId xmlns:a16="http://schemas.microsoft.com/office/drawing/2014/main" id="{44B0D50F-3010-1667-7B01-0AF3EF4C57EA}"/>
              </a:ext>
            </a:extLst>
          </p:cNvPr>
          <p:cNvSpPr>
            <a:spLocks noGrp="1"/>
          </p:cNvSpPr>
          <p:nvPr>
            <p:ph type="title"/>
          </p:nvPr>
        </p:nvSpPr>
        <p:spPr>
          <a:xfrm>
            <a:off x="407988" y="1129178"/>
            <a:ext cx="5275262" cy="701731"/>
          </a:xfrm>
          <a:prstGeom prst="rect">
            <a:avLst/>
          </a:prstGeom>
        </p:spPr>
        <p:txBody>
          <a:bodyPr wrap="square" lIns="360000" rIns="360000" anchor="t" anchorCtr="0">
            <a:spAutoFit/>
          </a:bodyPr>
          <a:lstStyle>
            <a:lvl1pPr>
              <a:defRPr sz="4400">
                <a:solidFill>
                  <a:schemeClr val="bg1"/>
                </a:solidFill>
              </a:defRPr>
            </a:lvl1pPr>
          </a:lstStyle>
          <a:p>
            <a:endParaRPr lang="sv-SE"/>
          </a:p>
        </p:txBody>
      </p:sp>
      <p:sp>
        <p:nvSpPr>
          <p:cNvPr id="5" name="Platshållare för text 6">
            <a:extLst>
              <a:ext uri="{FF2B5EF4-FFF2-40B4-BE49-F238E27FC236}">
                <a16:creationId xmlns:a16="http://schemas.microsoft.com/office/drawing/2014/main" id="{78980D63-B3D9-FC65-5E05-9635E5827339}"/>
              </a:ext>
            </a:extLst>
          </p:cNvPr>
          <p:cNvSpPr>
            <a:spLocks noGrp="1"/>
          </p:cNvSpPr>
          <p:nvPr>
            <p:ph type="body" sz="quarter" idx="14" hasCustomPrompt="1"/>
          </p:nvPr>
        </p:nvSpPr>
        <p:spPr>
          <a:xfrm>
            <a:off x="407987" y="4950175"/>
            <a:ext cx="5275263" cy="1508509"/>
          </a:xfrm>
          <a:prstGeom prst="rect">
            <a:avLst/>
          </a:prstGeom>
        </p:spPr>
        <p:txBody>
          <a:bodyPr wrap="square" lIns="360000" rIns="360000" bIns="360000" anchor="b">
            <a:spAutoFit/>
          </a:bodyPr>
          <a:lstStyle>
            <a:lvl1pPr marL="0" indent="0" algn="l">
              <a:lnSpc>
                <a:spcPts val="22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 </a:t>
            </a:r>
            <a:r>
              <a:rPr lang="sv-SE" err="1"/>
              <a:t>Maecenas</a:t>
            </a:r>
            <a:r>
              <a:rPr lang="sv-SE"/>
              <a:t> </a:t>
            </a:r>
            <a:r>
              <a:rPr lang="sv-SE" err="1"/>
              <a:t>faucibus</a:t>
            </a:r>
            <a:r>
              <a:rPr lang="sv-SE"/>
              <a:t> </a:t>
            </a:r>
            <a:r>
              <a:rPr lang="sv-SE" err="1"/>
              <a:t>mollis</a:t>
            </a:r>
            <a:r>
              <a:rPr lang="sv-SE"/>
              <a:t> interdum, </a:t>
            </a:r>
            <a:r>
              <a:rPr lang="sv-SE" err="1"/>
              <a:t>tellus</a:t>
            </a:r>
            <a:r>
              <a:rPr lang="sv-SE"/>
              <a:t> </a:t>
            </a:r>
            <a:r>
              <a:rPr lang="sv-SE" err="1"/>
              <a:t>ac</a:t>
            </a:r>
            <a:r>
              <a:rPr lang="sv-SE"/>
              <a:t> </a:t>
            </a:r>
            <a:r>
              <a:rPr lang="sv-SE" err="1"/>
              <a:t>cursuses</a:t>
            </a:r>
            <a:r>
              <a:rPr lang="sv-SE"/>
              <a:t> </a:t>
            </a:r>
            <a:r>
              <a:rPr lang="sv-SE" err="1"/>
              <a:t>commodo</a:t>
            </a:r>
            <a:r>
              <a:rPr lang="sv-SE"/>
              <a:t>, </a:t>
            </a:r>
            <a:r>
              <a:rPr lang="sv-SE" err="1"/>
              <a:t>condimentum</a:t>
            </a:r>
            <a:r>
              <a:rPr lang="sv-SE"/>
              <a:t> </a:t>
            </a:r>
            <a:r>
              <a:rPr lang="sv-SE" err="1"/>
              <a:t>nibh</a:t>
            </a:r>
            <a:r>
              <a:rPr lang="sv-SE"/>
              <a:t>. </a:t>
            </a:r>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a:t>
            </a:r>
          </a:p>
        </p:txBody>
      </p:sp>
    </p:spTree>
    <p:extLst>
      <p:ext uri="{BB962C8B-B14F-4D97-AF65-F5344CB8AC3E}">
        <p14:creationId xmlns:p14="http://schemas.microsoft.com/office/powerpoint/2010/main" val="1086829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ro / Logotype">
    <p:spTree>
      <p:nvGrpSpPr>
        <p:cNvPr id="1" name=""/>
        <p:cNvGrpSpPr/>
        <p:nvPr/>
      </p:nvGrpSpPr>
      <p:grpSpPr>
        <a:xfrm>
          <a:off x="0" y="0"/>
          <a:ext cx="0" cy="0"/>
          <a:chOff x="0" y="0"/>
          <a:chExt cx="0" cy="0"/>
        </a:xfrm>
      </p:grpSpPr>
      <p:sp>
        <p:nvSpPr>
          <p:cNvPr id="7" name="Platshållare för text 11">
            <a:extLst>
              <a:ext uri="{FF2B5EF4-FFF2-40B4-BE49-F238E27FC236}">
                <a16:creationId xmlns:a16="http://schemas.microsoft.com/office/drawing/2014/main" id="{614349DB-BFCA-6159-BA97-A301A9CBB483}"/>
              </a:ext>
            </a:extLst>
          </p:cNvPr>
          <p:cNvSpPr>
            <a:spLocks noGrp="1"/>
          </p:cNvSpPr>
          <p:nvPr>
            <p:ph type="body" sz="quarter" idx="12" hasCustomPrompt="1"/>
          </p:nvPr>
        </p:nvSpPr>
        <p:spPr>
          <a:xfrm>
            <a:off x="417512" y="6453188"/>
            <a:ext cx="5570537" cy="215900"/>
          </a:xfrm>
          <a:prstGeom prst="rect">
            <a:avLst/>
          </a:prstGeom>
        </p:spPr>
        <p:txBody>
          <a:bodyPr lIns="0" tIns="0" rIns="0" bIns="0" anchor="b"/>
          <a:lstStyle>
            <a:lvl1pPr marL="0" indent="0">
              <a:buNone/>
              <a:defRPr sz="600">
                <a:solidFill>
                  <a:schemeClr val="bg1"/>
                </a:solidFill>
              </a:defRPr>
            </a:lvl1pPr>
            <a:lvl2pPr marL="457200" indent="0">
              <a:buNone/>
              <a:defRPr/>
            </a:lvl2pPr>
          </a:lstStyle>
          <a:p>
            <a:pPr lvl="0"/>
            <a:r>
              <a:rPr lang="sv-SE"/>
              <a:t>Edit </a:t>
            </a:r>
            <a:r>
              <a:rPr lang="sv-SE" err="1"/>
              <a:t>footer</a:t>
            </a:r>
            <a:r>
              <a:rPr lang="sv-SE"/>
              <a:t> text</a:t>
            </a:r>
          </a:p>
        </p:txBody>
      </p:sp>
      <p:pic>
        <p:nvPicPr>
          <p:cNvPr id="3" name="Bild 2">
            <a:extLst>
              <a:ext uri="{FF2B5EF4-FFF2-40B4-BE49-F238E27FC236}">
                <a16:creationId xmlns:a16="http://schemas.microsoft.com/office/drawing/2014/main" id="{22DDCDA9-B958-D69C-89AA-39B898087E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1881" y="2888924"/>
            <a:ext cx="1728238" cy="1080149"/>
          </a:xfrm>
          <a:prstGeom prst="rect">
            <a:avLst/>
          </a:prstGeom>
        </p:spPr>
      </p:pic>
    </p:spTree>
    <p:extLst>
      <p:ext uri="{BB962C8B-B14F-4D97-AF65-F5344CB8AC3E}">
        <p14:creationId xmlns:p14="http://schemas.microsoft.com/office/powerpoint/2010/main" val="11725771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82827"/>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8193D394-67A7-83C8-2069-22329C7B54E9}"/>
              </a:ext>
            </a:extLst>
          </p:cNvPr>
          <p:cNvSpPr>
            <a:spLocks noGrp="1"/>
          </p:cNvSpPr>
          <p:nvPr>
            <p:ph type="body" sz="quarter" idx="12" hasCustomPrompt="1"/>
          </p:nvPr>
        </p:nvSpPr>
        <p:spPr>
          <a:xfrm>
            <a:off x="6205538" y="2880644"/>
            <a:ext cx="5578475" cy="1096710"/>
          </a:xfrm>
          <a:prstGeom prst="rect">
            <a:avLst/>
          </a:prstGeom>
        </p:spPr>
        <p:txBody>
          <a:bodyPr anchor="ctr">
            <a:spAutoFit/>
          </a:bodyPr>
          <a:lstStyle>
            <a:lvl1pPr marL="342900" indent="-342900">
              <a:buFont typeface="+mj-lt"/>
              <a:buAutoNum type="arabicPeriod"/>
              <a:defRPr sz="1800"/>
            </a:lvl1pPr>
            <a:lvl2pPr marL="457200" indent="0">
              <a:buNone/>
              <a:defRPr/>
            </a:lvl2pPr>
          </a:lstStyle>
          <a:p>
            <a:pPr lvl="0"/>
            <a:r>
              <a:rPr lang="sv-SE" err="1"/>
              <a:t>Example</a:t>
            </a:r>
            <a:endParaRPr lang="sv-SE"/>
          </a:p>
          <a:p>
            <a:pPr lvl="0"/>
            <a:r>
              <a:rPr lang="sv-SE" err="1"/>
              <a:t>Example</a:t>
            </a:r>
            <a:endParaRPr lang="sv-SE"/>
          </a:p>
          <a:p>
            <a:pPr lvl="0"/>
            <a:r>
              <a:rPr lang="sv-SE" err="1"/>
              <a:t>Example</a:t>
            </a:r>
            <a:endParaRPr lang="sv-SE"/>
          </a:p>
        </p:txBody>
      </p:sp>
      <p:sp>
        <p:nvSpPr>
          <p:cNvPr id="14" name="Rubrik 13">
            <a:extLst>
              <a:ext uri="{FF2B5EF4-FFF2-40B4-BE49-F238E27FC236}">
                <a16:creationId xmlns:a16="http://schemas.microsoft.com/office/drawing/2014/main" id="{D4331FED-0B27-037F-8ACB-60123317EDDD}"/>
              </a:ext>
            </a:extLst>
          </p:cNvPr>
          <p:cNvSpPr>
            <a:spLocks noGrp="1"/>
          </p:cNvSpPr>
          <p:nvPr>
            <p:ph type="title"/>
          </p:nvPr>
        </p:nvSpPr>
        <p:spPr>
          <a:xfrm>
            <a:off x="407988" y="3133534"/>
            <a:ext cx="5580062" cy="590931"/>
          </a:xfrm>
          <a:prstGeom prst="rect">
            <a:avLst/>
          </a:prstGeom>
        </p:spPr>
        <p:txBody>
          <a:bodyPr lIns="360000" anchor="ctr" anchorCtr="0">
            <a:spAutoFit/>
          </a:bodyPr>
          <a:lstStyle>
            <a:lvl1pPr>
              <a:defRPr sz="3600"/>
            </a:lvl1pPr>
          </a:lstStyle>
          <a:p>
            <a:endParaRPr lang="sv-SE"/>
          </a:p>
        </p:txBody>
      </p:sp>
    </p:spTree>
    <p:extLst>
      <p:ext uri="{BB962C8B-B14F-4D97-AF65-F5344CB8AC3E}">
        <p14:creationId xmlns:p14="http://schemas.microsoft.com/office/powerpoint/2010/main" val="21963750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Large">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14397334-8DFC-91CB-5EFF-0956483709F5}"/>
              </a:ext>
            </a:extLst>
          </p:cNvPr>
          <p:cNvSpPr>
            <a:spLocks noGrp="1"/>
          </p:cNvSpPr>
          <p:nvPr>
            <p:ph type="title"/>
          </p:nvPr>
        </p:nvSpPr>
        <p:spPr>
          <a:xfrm>
            <a:off x="407988" y="2468737"/>
            <a:ext cx="11376024" cy="1920526"/>
          </a:xfrm>
          <a:prstGeom prst="rect">
            <a:avLst/>
          </a:prstGeom>
        </p:spPr>
        <p:txBody>
          <a:bodyPr anchor="ctr" anchorCtr="0">
            <a:spAutoFit/>
          </a:bodyPr>
          <a:lstStyle>
            <a:lvl1pPr algn="ctr">
              <a:defRPr sz="6600"/>
            </a:lvl1pPr>
          </a:lstStyle>
          <a:p>
            <a:r>
              <a:rPr lang="sv-SE"/>
              <a:t>Klicka här för att ändra mall för rubrikformat</a:t>
            </a:r>
          </a:p>
        </p:txBody>
      </p:sp>
    </p:spTree>
    <p:extLst>
      <p:ext uri="{BB962C8B-B14F-4D97-AF65-F5344CB8AC3E}">
        <p14:creationId xmlns:p14="http://schemas.microsoft.com/office/powerpoint/2010/main" val="24607816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mall">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BAF887F5-AF9C-FF01-2E7D-F443AB70B416}"/>
              </a:ext>
            </a:extLst>
          </p:cNvPr>
          <p:cNvSpPr>
            <a:spLocks noGrp="1"/>
          </p:cNvSpPr>
          <p:nvPr>
            <p:ph type="title"/>
          </p:nvPr>
        </p:nvSpPr>
        <p:spPr>
          <a:xfrm>
            <a:off x="407987" y="3133534"/>
            <a:ext cx="11376025" cy="590931"/>
          </a:xfrm>
          <a:prstGeom prst="rect">
            <a:avLst/>
          </a:prstGeom>
        </p:spPr>
        <p:txBody>
          <a:bodyPr anchor="ctr">
            <a:spAutoFit/>
          </a:bodyPr>
          <a:lstStyle>
            <a:lvl1pPr algn="ctr">
              <a:defRPr sz="3600"/>
            </a:lvl1pPr>
          </a:lstStyle>
          <a:p>
            <a:r>
              <a:rPr lang="sv-SE"/>
              <a:t>Klicka här för att ändra mall för rubrikformat</a:t>
            </a:r>
          </a:p>
        </p:txBody>
      </p:sp>
    </p:spTree>
    <p:extLst>
      <p:ext uri="{BB962C8B-B14F-4D97-AF65-F5344CB8AC3E}">
        <p14:creationId xmlns:p14="http://schemas.microsoft.com/office/powerpoint/2010/main" val="40552298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image" Target="../media/image6.sv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4.sv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4.sv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sp>
        <p:nvSpPr>
          <p:cNvPr id="4" name="Ellips 3">
            <a:extLst>
              <a:ext uri="{FF2B5EF4-FFF2-40B4-BE49-F238E27FC236}">
                <a16:creationId xmlns:a16="http://schemas.microsoft.com/office/drawing/2014/main" id="{935AB230-E382-4BF8-0DAC-651E0CE2FC19}"/>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B653451-28A3-CB85-25CA-81965C20E83A}"/>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686C1856-1CB0-1018-BD05-EB12890F1F2B}"/>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8B5C688-3EBE-372A-0399-1DB08F52365C}"/>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2395798-DFCE-FEC3-C9B0-EDA30E45AB5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1FA2573-0E61-7B7F-AF8B-C3E3971856BD}"/>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8F7038C-2674-600B-0570-040A2E8E46A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9E025640-8769-F095-29C5-4A8104B6A0C7}"/>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58658758"/>
      </p:ext>
    </p:extLst>
  </p:cSld>
  <p:clrMap bg1="lt1" tx1="dk1" bg2="lt2" tx2="dk2" accent1="accent1" accent2="accent2" accent3="accent3" accent4="accent4" accent5="accent5" accent6="accent6" hlink="hlink" folHlink="folHlink"/>
  <p:sldLayoutIdLst>
    <p:sldLayoutId id="2147483674" r:id="rId1"/>
    <p:sldLayoutId id="2147483665" r:id="rId2"/>
    <p:sldLayoutId id="2147483766" r:id="rId3"/>
    <p:sldLayoutId id="2147483666" r:id="rId4"/>
    <p:sldLayoutId id="214748372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772">
          <p15:clr>
            <a:srgbClr val="F26B43"/>
          </p15:clr>
        </p15:guide>
        <p15:guide id="12" pos="39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2539397"/>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72" r:id="rId3"/>
    <p:sldLayoutId id="2147483668" r:id="rId4"/>
    <p:sldLayoutId id="2147483670" r:id="rId5"/>
    <p:sldLayoutId id="2147483773" r:id="rId6"/>
    <p:sldLayoutId id="2147483774" r:id="rId7"/>
    <p:sldLayoutId id="2147483739" r:id="rId8"/>
    <p:sldLayoutId id="2147483764" r:id="rId9"/>
    <p:sldLayoutId id="2147483777" r:id="rId10"/>
    <p:sldLayoutId id="2147483775" r:id="rId11"/>
    <p:sldLayoutId id="2147483752" r:id="rId12"/>
    <p:sldLayoutId id="2147483758" r:id="rId13"/>
    <p:sldLayoutId id="2147483753" r:id="rId14"/>
    <p:sldLayoutId id="2147483751" r:id="rId15"/>
    <p:sldLayoutId id="2147483762" r:id="rId16"/>
    <p:sldLayoutId id="2147483817"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userDrawn="1">
          <p15:clr>
            <a:srgbClr val="F26B43"/>
          </p15:clr>
        </p15:guide>
        <p15:guide id="2" pos="7560" userDrawn="1">
          <p15:clr>
            <a:srgbClr val="F26B43"/>
          </p15:clr>
        </p15:guide>
        <p15:guide id="3" orient="horz" pos="119" userDrawn="1">
          <p15:clr>
            <a:srgbClr val="F26B43"/>
          </p15:clr>
        </p15:guide>
        <p15:guide id="4" orient="horz" pos="4201" userDrawn="1">
          <p15:clr>
            <a:srgbClr val="F26B43"/>
          </p15:clr>
        </p15:guide>
        <p15:guide id="5" pos="3840" userDrawn="1">
          <p15:clr>
            <a:srgbClr val="F26B43"/>
          </p15:clr>
        </p15:guide>
        <p15:guide id="6" orient="horz" pos="2160" userDrawn="1">
          <p15:clr>
            <a:srgbClr val="F26B43"/>
          </p15:clr>
        </p15:guide>
        <p15:guide id="7" pos="257" userDrawn="1">
          <p15:clr>
            <a:srgbClr val="F26B43"/>
          </p15:clr>
        </p15:guide>
        <p15:guide id="8" pos="7423" userDrawn="1">
          <p15:clr>
            <a:srgbClr val="F26B43"/>
          </p15:clr>
        </p15:guide>
        <p15:guide id="9" orient="horz" pos="4065" userDrawn="1">
          <p15:clr>
            <a:srgbClr val="F26B43"/>
          </p15:clr>
        </p15:guide>
        <p15:guide id="10" orient="horz" pos="255" userDrawn="1">
          <p15:clr>
            <a:srgbClr val="F26B43"/>
          </p15:clr>
        </p15:guide>
        <p15:guide id="11" pos="3772" userDrawn="1">
          <p15:clr>
            <a:srgbClr val="F26B43"/>
          </p15:clr>
        </p15:guide>
        <p15:guide id="12" pos="39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3" name="Bild 2">
            <a:extLst>
              <a:ext uri="{FF2B5EF4-FFF2-40B4-BE49-F238E27FC236}">
                <a16:creationId xmlns:a16="http://schemas.microsoft.com/office/drawing/2014/main" id="{E39F006C-CF4F-DF22-4780-075566B1924D}"/>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495973" y="188912"/>
            <a:ext cx="288040" cy="180025"/>
          </a:xfrm>
          <a:prstGeom prst="rect">
            <a:avLst/>
          </a:prstGeom>
        </p:spPr>
      </p:pic>
      <p:sp>
        <p:nvSpPr>
          <p:cNvPr id="4" name="Ellips 3">
            <a:extLst>
              <a:ext uri="{FF2B5EF4-FFF2-40B4-BE49-F238E27FC236}">
                <a16:creationId xmlns:a16="http://schemas.microsoft.com/office/drawing/2014/main" id="{935AB230-E382-4BF8-0DAC-651E0CE2FC19}"/>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1B653451-28A3-CB85-25CA-81965C20E83A}"/>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686C1856-1CB0-1018-BD05-EB12890F1F2B}"/>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18B5C688-3EBE-372A-0399-1DB08F52365C}"/>
              </a:ext>
            </a:extLst>
          </p:cNvPr>
          <p:cNvSpPr>
            <a:spLocks noChangeAspect="1"/>
          </p:cNvSpPr>
          <p:nvPr userDrawn="1"/>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2395798-DFCE-FEC3-C9B0-EDA30E45AB52}"/>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1FA2573-0E61-7B7F-AF8B-C3E3971856BD}"/>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8F7038C-2674-600B-0570-040A2E8E46A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9E025640-8769-F095-29C5-4A8104B6A0C7}"/>
              </a:ext>
            </a:extLst>
          </p:cNvPr>
          <p:cNvSpPr>
            <a:spLocks noChangeAspect="1"/>
          </p:cNvSpPr>
          <p:nvPr userDrawn="1"/>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246424"/>
      </p:ext>
    </p:extLst>
  </p:cSld>
  <p:clrMap bg1="lt1" tx1="dk1" bg2="lt2" tx2="dk2" accent1="accent1" accent2="accent2" accent3="accent3" accent4="accent4" accent5="accent5" accent6="accent6" hlink="hlink" folHlink="folHlink"/>
  <p:sldLayoutIdLst>
    <p:sldLayoutId id="2147483660" r:id="rId1"/>
    <p:sldLayoutId id="2147483667" r:id="rId2"/>
    <p:sldLayoutId id="2147483673" r:id="rId3"/>
    <p:sldLayoutId id="2147483669" r:id="rId4"/>
    <p:sldLayoutId id="2147483671" r:id="rId5"/>
    <p:sldLayoutId id="2147483771" r:id="rId6"/>
    <p:sldLayoutId id="2147483772" r:id="rId7"/>
    <p:sldLayoutId id="2147483740" r:id="rId8"/>
    <p:sldLayoutId id="2147483765" r:id="rId9"/>
    <p:sldLayoutId id="2147483778" r:id="rId10"/>
    <p:sldLayoutId id="2147483776" r:id="rId11"/>
    <p:sldLayoutId id="2147483815" r:id="rId12"/>
    <p:sldLayoutId id="2147483759" r:id="rId13"/>
    <p:sldLayoutId id="2147483816" r:id="rId14"/>
    <p:sldLayoutId id="2147483760" r:id="rId15"/>
    <p:sldLayoutId id="2147483761" r:id="rId16"/>
    <p:sldLayoutId id="2147483750" r:id="rId17"/>
    <p:sldLayoutId id="214748376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772">
          <p15:clr>
            <a:srgbClr val="F26B43"/>
          </p15:clr>
        </p15:guide>
        <p15:guide id="12" pos="39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74008724"/>
      </p:ext>
    </p:extLst>
  </p:cSld>
  <p:clrMap bg1="lt1" tx1="dk1" bg2="lt2" tx2="dk2" accent1="accent1" accent2="accent2" accent3="accent3" accent4="accent4" accent5="accent5" accent6="accent6" hlink="hlink" folHlink="folHlink"/>
  <p:sldLayoutIdLst>
    <p:sldLayoutId id="2147483769" r:id="rId1"/>
    <p:sldLayoutId id="214748374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userDrawn="1">
          <p15:clr>
            <a:srgbClr val="F26B43"/>
          </p15:clr>
        </p15:guide>
        <p15:guide id="14" pos="2525"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40084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D2D84A0-D43D-402D-CE32-7A8343B21A83}"/>
              </a:ext>
            </a:extLst>
          </p:cNvPr>
          <p:cNvSpPr>
            <a:spLocks noChangeAspect="1"/>
          </p:cNvSpPr>
          <p:nvPr userDrawn="1"/>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F29C3E5-3E9D-D2EE-4E5D-95D410308863}"/>
              </a:ext>
            </a:extLst>
          </p:cNvPr>
          <p:cNvSpPr>
            <a:spLocks noChangeAspect="1"/>
          </p:cNvSpPr>
          <p:nvPr userDrawn="1"/>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19231846"/>
      </p:ext>
    </p:extLst>
  </p:cSld>
  <p:clrMap bg1="lt1" tx1="dk1" bg2="lt2" tx2="dk2" accent1="accent1" accent2="accent2" accent3="accent3" accent4="accent4" accent5="accent5" accent6="accent6" hlink="hlink" folHlink="folHlink"/>
  <p:sldLayoutIdLst>
    <p:sldLayoutId id="2147483787" r:id="rId1"/>
    <p:sldLayoutId id="2147483786"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3" pos="2264">
          <p15:clr>
            <a:srgbClr val="F26B43"/>
          </p15:clr>
        </p15:guide>
        <p15:guide id="14" pos="25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nummer 3">
            <a:extLst>
              <a:ext uri="{FF2B5EF4-FFF2-40B4-BE49-F238E27FC236}">
                <a16:creationId xmlns:a16="http://schemas.microsoft.com/office/drawing/2014/main" id="{9BEB54B5-B48B-DB01-79A0-5C0C1E15D12A}"/>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a:t>
            </a:fld>
            <a:endParaRPr lang="sv-SE" sz="600"/>
          </a:p>
        </p:txBody>
      </p:sp>
      <p:pic>
        <p:nvPicPr>
          <p:cNvPr id="6" name="Bild 5">
            <a:extLst>
              <a:ext uri="{FF2B5EF4-FFF2-40B4-BE49-F238E27FC236}">
                <a16:creationId xmlns:a16="http://schemas.microsoft.com/office/drawing/2014/main" id="{028D164E-83D4-F21E-894D-3097B78907B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3"/>
            <a:ext cx="288040" cy="180025"/>
          </a:xfrm>
          <a:prstGeom prst="rect">
            <a:avLst/>
          </a:prstGeom>
        </p:spPr>
      </p:pic>
      <p:sp>
        <p:nvSpPr>
          <p:cNvPr id="7" name="Ellips 6">
            <a:extLst>
              <a:ext uri="{FF2B5EF4-FFF2-40B4-BE49-F238E27FC236}">
                <a16:creationId xmlns:a16="http://schemas.microsoft.com/office/drawing/2014/main" id="{96FE6E76-CCA9-0EAC-1CBF-EC2B56F5650C}"/>
              </a:ext>
            </a:extLst>
          </p:cNvPr>
          <p:cNvSpPr>
            <a:spLocks noChangeAspect="1"/>
          </p:cNvSpPr>
          <p:nvPr userDrawn="1"/>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51D54E9-4B44-A508-B2A1-350C12B917CA}"/>
              </a:ext>
            </a:extLst>
          </p:cNvPr>
          <p:cNvSpPr>
            <a:spLocks noChangeAspect="1"/>
          </p:cNvSpPr>
          <p:nvPr userDrawn="1"/>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80338F5D-ADCA-52E0-4CD3-D9861F515902}"/>
              </a:ext>
            </a:extLst>
          </p:cNvPr>
          <p:cNvSpPr>
            <a:spLocks noChangeAspect="1"/>
          </p:cNvSpPr>
          <p:nvPr userDrawn="1"/>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A59A8F3-E758-794E-F24A-0C724B0408B5}"/>
              </a:ext>
            </a:extLst>
          </p:cNvPr>
          <p:cNvSpPr>
            <a:spLocks noChangeAspect="1"/>
          </p:cNvSpPr>
          <p:nvPr userDrawn="1"/>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FC75FC0-4C53-313F-E5A7-E406DFD03A93}"/>
              </a:ext>
            </a:extLst>
          </p:cNvPr>
          <p:cNvSpPr>
            <a:spLocks noChangeAspect="1"/>
          </p:cNvSpPr>
          <p:nvPr userDrawn="1"/>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53775C0-5EB9-A456-232E-AFE675535E19}"/>
              </a:ext>
            </a:extLst>
          </p:cNvPr>
          <p:cNvSpPr>
            <a:spLocks noChangeAspect="1"/>
          </p:cNvSpPr>
          <p:nvPr userDrawn="1"/>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1665615"/>
      </p:ext>
    </p:extLst>
  </p:cSld>
  <p:clrMap bg1="lt1" tx1="dk1" bg2="lt2" tx2="dk2" accent1="accent1" accent2="accent2" accent3="accent3" accent4="accent4" accent5="accent5" accent6="accent6" hlink="hlink" folHlink="folHlink"/>
  <p:sldLayoutIdLst>
    <p:sldLayoutId id="2147483796" r:id="rId1"/>
    <p:sldLayoutId id="214748379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p15:clr>
            <a:srgbClr val="F26B43"/>
          </p15:clr>
        </p15:guide>
        <p15:guide id="12" pos="41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77CC479-1A73-5039-DF57-4A2F29D61A49}"/>
              </a:ext>
            </a:extLst>
          </p:cNvPr>
          <p:cNvSpPr/>
          <p:nvPr userDrawn="1"/>
        </p:nvSpPr>
        <p:spPr>
          <a:xfrm>
            <a:off x="0" y="0"/>
            <a:ext cx="6096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nummer 3">
            <a:extLst>
              <a:ext uri="{FF2B5EF4-FFF2-40B4-BE49-F238E27FC236}">
                <a16:creationId xmlns:a16="http://schemas.microsoft.com/office/drawing/2014/main" id="{85497820-1D1B-E948-13E6-E8637FC36E19}"/>
              </a:ext>
            </a:extLst>
          </p:cNvPr>
          <p:cNvSpPr txBox="1">
            <a:spLocks/>
          </p:cNvSpPr>
          <p:nvPr userDrawn="1"/>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a:t>
            </a:fld>
            <a:endParaRPr lang="sv-SE" sz="600">
              <a:solidFill>
                <a:schemeClr val="bg1"/>
              </a:solidFill>
            </a:endParaRPr>
          </a:p>
        </p:txBody>
      </p:sp>
      <p:pic>
        <p:nvPicPr>
          <p:cNvPr id="4" name="Bild 3">
            <a:extLst>
              <a:ext uri="{FF2B5EF4-FFF2-40B4-BE49-F238E27FC236}">
                <a16:creationId xmlns:a16="http://schemas.microsoft.com/office/drawing/2014/main" id="{7A6B3D8A-D10D-D51C-31A2-10F4C943738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5" name="Ellips 4">
            <a:extLst>
              <a:ext uri="{FF2B5EF4-FFF2-40B4-BE49-F238E27FC236}">
                <a16:creationId xmlns:a16="http://schemas.microsoft.com/office/drawing/2014/main" id="{404C4066-5AB5-67D0-505F-606FAA57E5B3}"/>
              </a:ext>
            </a:extLst>
          </p:cNvPr>
          <p:cNvSpPr>
            <a:spLocks noChangeAspect="1"/>
          </p:cNvSpPr>
          <p:nvPr userDrawn="1"/>
        </p:nvSpPr>
        <p:spPr>
          <a:xfrm>
            <a:off x="1980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95834C73-FC04-510E-23D6-10672C3FFA50}"/>
              </a:ext>
            </a:extLst>
          </p:cNvPr>
          <p:cNvSpPr>
            <a:spLocks noChangeAspect="1"/>
          </p:cNvSpPr>
          <p:nvPr userDrawn="1"/>
        </p:nvSpPr>
        <p:spPr>
          <a:xfrm>
            <a:off x="1980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A742C4AB-3465-D12A-76A3-B11843472F59}"/>
              </a:ext>
            </a:extLst>
          </p:cNvPr>
          <p:cNvSpPr>
            <a:spLocks noChangeAspect="1"/>
          </p:cNvSpPr>
          <p:nvPr userDrawn="1"/>
        </p:nvSpPr>
        <p:spPr>
          <a:xfrm>
            <a:off x="1980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43CC0FCA-20A5-8940-67E5-E9DC4B87FB65}"/>
              </a:ext>
            </a:extLst>
          </p:cNvPr>
          <p:cNvSpPr>
            <a:spLocks noChangeAspect="1"/>
          </p:cNvSpPr>
          <p:nvPr userDrawn="1"/>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532CBD4C-7BAF-0E61-3F65-0822F2F6C11A}"/>
              </a:ext>
            </a:extLst>
          </p:cNvPr>
          <p:cNvSpPr>
            <a:spLocks noChangeAspect="1"/>
          </p:cNvSpPr>
          <p:nvPr userDrawn="1"/>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EEA8E571-9931-C289-C919-3692618B5BED}"/>
              </a:ext>
            </a:extLst>
          </p:cNvPr>
          <p:cNvSpPr>
            <a:spLocks noChangeAspect="1"/>
          </p:cNvSpPr>
          <p:nvPr userDrawn="1"/>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88263114"/>
      </p:ext>
    </p:extLst>
  </p:cSld>
  <p:clrMap bg1="lt1" tx1="dk1" bg2="lt2" tx2="dk2" accent1="accent1" accent2="accent2" accent3="accent3" accent4="accent4" accent5="accent5" accent6="accent6" hlink="hlink" folHlink="folHlink"/>
  <p:sldLayoutIdLst>
    <p:sldLayoutId id="2147483768" r:id="rId1"/>
    <p:sldLayoutId id="214748375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1">
          <p15:clr>
            <a:srgbClr val="F26B43"/>
          </p15:clr>
        </p15:guide>
        <p15:guide id="2" pos="7560">
          <p15:clr>
            <a:srgbClr val="F26B43"/>
          </p15:clr>
        </p15:guide>
        <p15:guide id="3" orient="horz" pos="119">
          <p15:clr>
            <a:srgbClr val="F26B43"/>
          </p15:clr>
        </p15:guide>
        <p15:guide id="4" orient="horz" pos="4201">
          <p15:clr>
            <a:srgbClr val="F26B43"/>
          </p15:clr>
        </p15:guide>
        <p15:guide id="5" pos="3840">
          <p15:clr>
            <a:srgbClr val="F26B43"/>
          </p15:clr>
        </p15:guide>
        <p15:guide id="6" orient="horz" pos="2160">
          <p15:clr>
            <a:srgbClr val="F26B43"/>
          </p15:clr>
        </p15:guide>
        <p15:guide id="7" pos="257">
          <p15:clr>
            <a:srgbClr val="F26B43"/>
          </p15:clr>
        </p15:guide>
        <p15:guide id="8" pos="7423">
          <p15:clr>
            <a:srgbClr val="F26B43"/>
          </p15:clr>
        </p15:guide>
        <p15:guide id="9" orient="horz" pos="4065">
          <p15:clr>
            <a:srgbClr val="F26B43"/>
          </p15:clr>
        </p15:guide>
        <p15:guide id="10" orient="horz" pos="255">
          <p15:clr>
            <a:srgbClr val="F26B43"/>
          </p15:clr>
        </p15:guide>
        <p15:guide id="11" pos="3580">
          <p15:clr>
            <a:srgbClr val="F26B43"/>
          </p15:clr>
        </p15:guide>
        <p15:guide id="12" pos="41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41.xml"/><Relationship Id="rId4" Type="http://schemas.openxmlformats.org/officeDocument/2006/relationships/image" Target="../media/image4.sv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43.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jpeg"/><Relationship Id="rId7" Type="http://schemas.openxmlformats.org/officeDocument/2006/relationships/hyperlink" Target="https://www.worldbank.org/en/publication/global-economic-prospects" TargetMode="Externa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hyperlink" Target="https://www.opentable.com/state-of-industry" TargetMode="External"/><Relationship Id="rId4" Type="http://schemas.openxmlformats.org/officeDocument/2006/relationships/image" Target="cid:image005.jpg@01DACB2D.172E5450" TargetMode="Externa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3BC16A3-F0A0-F62B-FD41-756AF40B6D43}"/>
              </a:ext>
            </a:extLst>
          </p:cNvPr>
          <p:cNvSpPr>
            <a:spLocks noGrp="1"/>
          </p:cNvSpPr>
          <p:nvPr>
            <p:ph type="title"/>
          </p:nvPr>
        </p:nvSpPr>
        <p:spPr>
          <a:xfrm>
            <a:off x="407987" y="1412720"/>
            <a:ext cx="11376025" cy="701731"/>
          </a:xfrm>
        </p:spPr>
        <p:txBody>
          <a:bodyPr>
            <a:spAutoFit/>
          </a:bodyPr>
          <a:lstStyle/>
          <a:p>
            <a:r>
              <a:rPr lang="en-US"/>
              <a:t>Interim Report Q2 2024</a:t>
            </a:r>
          </a:p>
        </p:txBody>
      </p:sp>
      <p:sp>
        <p:nvSpPr>
          <p:cNvPr id="4" name="Platshållare för text 3">
            <a:extLst>
              <a:ext uri="{FF2B5EF4-FFF2-40B4-BE49-F238E27FC236}">
                <a16:creationId xmlns:a16="http://schemas.microsoft.com/office/drawing/2014/main" id="{A7DFB2F9-5A3D-ACAC-F056-F632990A4DB7}"/>
              </a:ext>
            </a:extLst>
          </p:cNvPr>
          <p:cNvSpPr>
            <a:spLocks noGrp="1"/>
          </p:cNvSpPr>
          <p:nvPr>
            <p:ph type="body" sz="quarter" idx="11"/>
          </p:nvPr>
        </p:nvSpPr>
        <p:spPr>
          <a:xfrm>
            <a:off x="417513" y="5575782"/>
            <a:ext cx="5570536" cy="576248"/>
          </a:xfrm>
        </p:spPr>
        <p:txBody>
          <a:bodyPr/>
          <a:lstStyle/>
          <a:p>
            <a:pPr>
              <a:lnSpc>
                <a:spcPts val="2000"/>
              </a:lnSpc>
            </a:pPr>
            <a:r>
              <a:rPr lang="sv-SE" sz="1200"/>
              <a:t>Robert Dackeskog, President and CEO </a:t>
            </a:r>
            <a:br>
              <a:rPr lang="sv-SE" sz="1200"/>
            </a:br>
            <a:r>
              <a:rPr lang="sv-SE" sz="1200"/>
              <a:t>Magnus Carlsson, CFO </a:t>
            </a:r>
          </a:p>
        </p:txBody>
      </p:sp>
      <p:sp>
        <p:nvSpPr>
          <p:cNvPr id="6" name="Platshållare för text 3">
            <a:extLst>
              <a:ext uri="{FF2B5EF4-FFF2-40B4-BE49-F238E27FC236}">
                <a16:creationId xmlns:a16="http://schemas.microsoft.com/office/drawing/2014/main" id="{B4D7F75D-5B9E-0192-A372-0B7EE9AC15FA}"/>
              </a:ext>
            </a:extLst>
          </p:cNvPr>
          <p:cNvSpPr txBox="1">
            <a:spLocks/>
          </p:cNvSpPr>
          <p:nvPr/>
        </p:nvSpPr>
        <p:spPr>
          <a:xfrm>
            <a:off x="417512" y="2109014"/>
            <a:ext cx="8846840" cy="369332"/>
          </a:xfrm>
          <a:prstGeom prst="rect">
            <a:avLst/>
          </a:prstGeom>
        </p:spPr>
        <p:txBody>
          <a:bodyPr wrap="square" lIns="360000" tIns="45720" rIns="91440" bIns="45720"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Stable quarter in soft market</a:t>
            </a:r>
          </a:p>
        </p:txBody>
      </p:sp>
    </p:spTree>
    <p:extLst>
      <p:ext uri="{BB962C8B-B14F-4D97-AF65-F5344CB8AC3E}">
        <p14:creationId xmlns:p14="http://schemas.microsoft.com/office/powerpoint/2010/main" val="357246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6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35658" y="5877565"/>
            <a:ext cx="3168351" cy="430887"/>
          </a:xfrm>
        </p:spPr>
        <p:txBody>
          <a:bodyPr lIns="0" tIns="0" rIns="0" bIns="0" anchor="b"/>
          <a:lstStyle/>
          <a:p>
            <a:r>
              <a:rPr lang="sv-SE" sz="1400"/>
              <a:t>Net </a:t>
            </a:r>
            <a:r>
              <a:rPr lang="sv-SE" sz="1400" err="1"/>
              <a:t>Sales</a:t>
            </a:r>
            <a:r>
              <a:rPr lang="sv-SE" sz="1400"/>
              <a:t> </a:t>
            </a:r>
            <a:r>
              <a:rPr lang="sv-SE" sz="1400" err="1"/>
              <a:t>amounted</a:t>
            </a:r>
            <a:r>
              <a:rPr lang="sv-SE" sz="1400"/>
              <a:t> to</a:t>
            </a:r>
            <a:endParaRPr lang="en-US"/>
          </a:p>
          <a:p>
            <a:r>
              <a:rPr lang="sv-SE" sz="1400"/>
              <a:t>SEK 806 m (788) </a:t>
            </a:r>
            <a:endParaRPr lang="sv-SE"/>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5015800"/>
            <a:ext cx="3168352" cy="609398"/>
          </a:xfrm>
        </p:spPr>
        <p:txBody>
          <a:bodyPr lIns="0" tIns="0" rIns="0" bIns="0"/>
          <a:lstStyle/>
          <a:p>
            <a:r>
              <a:rPr lang="sv-SE" sz="4400"/>
              <a:t>SEK 806 m</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01241" y="5877565"/>
            <a:ext cx="3168351" cy="430887"/>
          </a:xfrm>
        </p:spPr>
        <p:txBody>
          <a:bodyPr lIns="0" tIns="0" rIns="0" bIns="0" anchor="b"/>
          <a:lstStyle/>
          <a:p>
            <a:r>
              <a:rPr lang="sv-SE" sz="1400"/>
              <a:t>Operating </a:t>
            </a:r>
            <a:r>
              <a:rPr lang="sv-SE" sz="1400" err="1"/>
              <a:t>Income</a:t>
            </a:r>
            <a:r>
              <a:rPr lang="sv-SE" sz="1400"/>
              <a:t> </a:t>
            </a:r>
          </a:p>
          <a:p>
            <a:r>
              <a:rPr lang="sv-SE" sz="1400"/>
              <a:t>SEK 42 m (36)</a:t>
            </a:r>
            <a:endParaRPr lang="sv-SE" sz="1400">
              <a:cs typeface="Arial"/>
            </a:endParaRP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5015800"/>
            <a:ext cx="3168352" cy="609398"/>
          </a:xfrm>
        </p:spPr>
        <p:txBody>
          <a:bodyPr lIns="0" tIns="0" rIns="0" bIns="0"/>
          <a:lstStyle/>
          <a:p>
            <a:r>
              <a:rPr lang="sv-SE" sz="4400"/>
              <a:t>SEK 42 m</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35074" y="5877565"/>
            <a:ext cx="3168351" cy="430887"/>
          </a:xfrm>
        </p:spPr>
        <p:txBody>
          <a:bodyPr lIns="0" tIns="0" rIns="0" bIns="0" anchor="b"/>
          <a:lstStyle/>
          <a:p>
            <a:r>
              <a:rPr lang="sv-SE" sz="1400"/>
              <a:t>Operating </a:t>
            </a:r>
            <a:r>
              <a:rPr lang="sv-SE" sz="1400" err="1"/>
              <a:t>Margin</a:t>
            </a:r>
            <a:r>
              <a:rPr lang="sv-SE" sz="1400"/>
              <a:t> </a:t>
            </a:r>
            <a:r>
              <a:rPr lang="sv-SE" sz="1400" err="1"/>
              <a:t>was</a:t>
            </a:r>
            <a:r>
              <a:rPr lang="sv-SE" sz="1400"/>
              <a:t> </a:t>
            </a:r>
            <a:endParaRPr lang="en-US"/>
          </a:p>
          <a:p>
            <a:r>
              <a:rPr lang="sv-SE" sz="1400"/>
              <a:t>5.1% (4.6)</a:t>
            </a:r>
            <a:endParaRPr lang="sv-SE"/>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5015800"/>
            <a:ext cx="3168352" cy="609398"/>
          </a:xfrm>
        </p:spPr>
        <p:txBody>
          <a:bodyPr lIns="0" tIns="0" rIns="0" bIns="0"/>
          <a:lstStyle/>
          <a:p>
            <a:r>
              <a:rPr lang="sv-SE" sz="4400"/>
              <a:t>5.1%</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522441"/>
            <a:ext cx="3168351" cy="169277"/>
          </a:xfrm>
        </p:spPr>
        <p:txBody>
          <a:bodyPr lIns="0" tIns="0" rIns="0" bIns="0"/>
          <a:lstStyle/>
          <a:p>
            <a:r>
              <a:rPr lang="sv-SE"/>
              <a:t>NET SALES</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522441"/>
            <a:ext cx="3168351" cy="169277"/>
          </a:xfrm>
        </p:spPr>
        <p:txBody>
          <a:bodyPr lIns="0" tIns="0" rIns="0" bIns="0"/>
          <a:lstStyle/>
          <a:p>
            <a:r>
              <a:rPr lang="sv-SE"/>
              <a:t>OPERATING INCOME</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522441"/>
            <a:ext cx="3168351" cy="169277"/>
          </a:xfrm>
        </p:spPr>
        <p:txBody>
          <a:bodyPr lIns="0" tIns="0" rIns="0" bIns="0"/>
          <a:lstStyle/>
          <a:p>
            <a:r>
              <a:rPr lang="sv-SE"/>
              <a:t>OPERATING MARGIN</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en-US"/>
              <a:t>BA Food Packaging Solutions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633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628477"/>
          </a:xfrm>
        </p:spPr>
        <p:txBody>
          <a:bodyPr lIns="360000" tIns="360000" rIns="360000" bIns="45720" anchor="t" anchorCtr="0">
            <a:spAutoFit/>
          </a:bodyPr>
          <a:lstStyle/>
          <a:p>
            <a:r>
              <a:rPr lang="en-US"/>
              <a:t>Food Packaging Solutions Q2 2024</a:t>
            </a:r>
          </a:p>
        </p:txBody>
      </p:sp>
      <p:sp>
        <p:nvSpPr>
          <p:cNvPr id="4" name="Platshållare för text 6">
            <a:extLst>
              <a:ext uri="{FF2B5EF4-FFF2-40B4-BE49-F238E27FC236}">
                <a16:creationId xmlns:a16="http://schemas.microsoft.com/office/drawing/2014/main" id="{7CBA545E-1312-433F-7446-BC982CBCE693}"/>
              </a:ext>
            </a:extLst>
          </p:cNvPr>
          <p:cNvSpPr txBox="1">
            <a:spLocks/>
          </p:cNvSpPr>
          <p:nvPr/>
        </p:nvSpPr>
        <p:spPr>
          <a:xfrm>
            <a:off x="407988" y="3645024"/>
            <a:ext cx="5580062" cy="1782347"/>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500"/>
              </a:lnSpc>
              <a:spcAft>
                <a:spcPts val="500"/>
              </a:spcAft>
              <a:buFont typeface="Systemtypsnitt normalt"/>
              <a:buChar char="–"/>
            </a:pPr>
            <a:r>
              <a:rPr lang="en-US" sz="1200"/>
              <a:t>Net growth with increasing volumes outside of Europe while volumes in Europe decrease as demand weakens</a:t>
            </a:r>
          </a:p>
          <a:p>
            <a:pPr marL="285750" indent="-285750">
              <a:lnSpc>
                <a:spcPts val="1500"/>
              </a:lnSpc>
              <a:spcAft>
                <a:spcPts val="500"/>
              </a:spcAft>
              <a:buFont typeface="Systemtypsnitt normalt"/>
              <a:buChar char="–"/>
            </a:pPr>
            <a:r>
              <a:rPr lang="en-US" sz="1200"/>
              <a:t>Price decreases implemented during previous year lower sales</a:t>
            </a:r>
            <a:endParaRPr lang="en-US" sz="1200">
              <a:cs typeface="Arial"/>
            </a:endParaRPr>
          </a:p>
          <a:p>
            <a:pPr marL="285750" indent="-285750">
              <a:lnSpc>
                <a:spcPts val="1500"/>
              </a:lnSpc>
              <a:spcAft>
                <a:spcPts val="500"/>
              </a:spcAft>
              <a:buFont typeface="Systemtypsnitt normalt"/>
              <a:buChar char="–"/>
            </a:pPr>
            <a:r>
              <a:rPr lang="en-US" sz="1200">
                <a:cs typeface="Arial"/>
              </a:rPr>
              <a:t>Cost for sea freight increases during the quarter</a:t>
            </a:r>
          </a:p>
          <a:p>
            <a:pPr marL="285750" indent="-285750">
              <a:lnSpc>
                <a:spcPts val="1500"/>
              </a:lnSpc>
              <a:spcAft>
                <a:spcPts val="500"/>
              </a:spcAft>
              <a:buFont typeface="Systemtypsnitt normalt"/>
              <a:buChar char="–"/>
            </a:pPr>
            <a:r>
              <a:rPr lang="en-US" sz="1200"/>
              <a:t>Operating Income improvement derived from more efficient inventory in Europe, while challenging storage cost in APAC due to high stock levels</a:t>
            </a:r>
            <a:endParaRPr lang="en-US" sz="1200">
              <a:cs typeface="Arial"/>
            </a:endParaRPr>
          </a:p>
          <a:p>
            <a:pPr marL="285750" indent="-285750">
              <a:lnSpc>
                <a:spcPts val="1500"/>
              </a:lnSpc>
              <a:spcAft>
                <a:spcPts val="500"/>
              </a:spcAft>
              <a:buFont typeface="Systemtypsnitt normalt"/>
              <a:buChar char="–"/>
            </a:pPr>
            <a:r>
              <a:rPr lang="en-US" sz="1200">
                <a:cs typeface="Arial"/>
              </a:rPr>
              <a:t>Launch of innovative lid for take-away cups, </a:t>
            </a:r>
            <a:r>
              <a:rPr lang="en-US" sz="1200" err="1">
                <a:cs typeface="Arial"/>
              </a:rPr>
              <a:t>Liplid</a:t>
            </a:r>
            <a:endParaRPr lang="en-US" sz="1200">
              <a:cs typeface="Arial"/>
            </a:endParaRPr>
          </a:p>
        </p:txBody>
      </p:sp>
      <p:cxnSp>
        <p:nvCxnSpPr>
          <p:cNvPr id="5" name="Rak 4">
            <a:extLst>
              <a:ext uri="{FF2B5EF4-FFF2-40B4-BE49-F238E27FC236}">
                <a16:creationId xmlns:a16="http://schemas.microsoft.com/office/drawing/2014/main" id="{5ACB94EE-1F78-E2A5-5524-3036C44FB047}"/>
              </a:ext>
            </a:extLst>
          </p:cNvPr>
          <p:cNvCxnSpPr>
            <a:cxnSpLocks/>
          </p:cNvCxnSpPr>
          <p:nvPr/>
        </p:nvCxnSpPr>
        <p:spPr>
          <a:xfrm>
            <a:off x="76628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B394EB17-3DF3-E627-A6BE-A8676F2D9148}"/>
              </a:ext>
            </a:extLst>
          </p:cNvPr>
          <p:cNvCxnSpPr>
            <a:cxnSpLocks/>
          </p:cNvCxnSpPr>
          <p:nvPr/>
        </p:nvCxnSpPr>
        <p:spPr>
          <a:xfrm>
            <a:off x="656174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4001962F-FC65-6EF7-2AE5-F825C74EA073}"/>
              </a:ext>
            </a:extLst>
          </p:cNvPr>
          <p:cNvCxnSpPr>
            <a:cxnSpLocks/>
          </p:cNvCxnSpPr>
          <p:nvPr/>
        </p:nvCxnSpPr>
        <p:spPr>
          <a:xfrm>
            <a:off x="6561746" y="841442"/>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Content Placeholder 6">
            <a:extLst>
              <a:ext uri="{FF2B5EF4-FFF2-40B4-BE49-F238E27FC236}">
                <a16:creationId xmlns:a16="http://schemas.microsoft.com/office/drawing/2014/main" id="{0844AB7E-163E-1CD3-D458-F7E003252817}"/>
              </a:ext>
            </a:extLst>
          </p:cNvPr>
          <p:cNvGraphicFramePr>
            <a:graphicFrameLocks/>
          </p:cNvGraphicFramePr>
          <p:nvPr>
            <p:extLst>
              <p:ext uri="{D42A27DB-BD31-4B8C-83A1-F6EECF244321}">
                <p14:modId xmlns:p14="http://schemas.microsoft.com/office/powerpoint/2010/main" val="2900157663"/>
              </p:ext>
            </p:extLst>
          </p:nvPr>
        </p:nvGraphicFramePr>
        <p:xfrm>
          <a:off x="6273713" y="1058400"/>
          <a:ext cx="5432400" cy="1987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ontent Placeholder 6">
            <a:extLst>
              <a:ext uri="{FF2B5EF4-FFF2-40B4-BE49-F238E27FC236}">
                <a16:creationId xmlns:a16="http://schemas.microsoft.com/office/drawing/2014/main" id="{1E1B1E1E-C61E-881B-8F46-3893E956F5E5}"/>
              </a:ext>
            </a:extLst>
          </p:cNvPr>
          <p:cNvGraphicFramePr>
            <a:graphicFrameLocks/>
          </p:cNvGraphicFramePr>
          <p:nvPr>
            <p:extLst>
              <p:ext uri="{D42A27DB-BD31-4B8C-83A1-F6EECF244321}">
                <p14:modId xmlns:p14="http://schemas.microsoft.com/office/powerpoint/2010/main" val="249417745"/>
              </p:ext>
            </p:extLst>
          </p:nvPr>
        </p:nvGraphicFramePr>
        <p:xfrm>
          <a:off x="6273713" y="3646800"/>
          <a:ext cx="5432400" cy="198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546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B1BB474-7950-C35E-C78B-967F9B499512}"/>
              </a:ext>
            </a:extLst>
          </p:cNvPr>
          <p:cNvSpPr>
            <a:spLocks noGrp="1"/>
          </p:cNvSpPr>
          <p:nvPr>
            <p:ph type="title"/>
          </p:nvPr>
        </p:nvSpPr>
        <p:spPr>
          <a:xfrm>
            <a:off x="407987" y="410400"/>
            <a:ext cx="11376025" cy="1582311"/>
          </a:xfrm>
        </p:spPr>
        <p:txBody>
          <a:bodyPr wrap="square" tIns="360000" rIns="360000" bIns="0">
            <a:spAutoFit/>
          </a:bodyPr>
          <a:lstStyle/>
          <a:p>
            <a:r>
              <a:rPr lang="en-US" sz="4400"/>
              <a:t>Trusted Sustainability Leader</a:t>
            </a:r>
            <a:br>
              <a:rPr lang="en-US" sz="4400"/>
            </a:br>
            <a:r>
              <a:rPr lang="en-US" sz="4400"/>
              <a:t>in our Industry</a:t>
            </a:r>
          </a:p>
        </p:txBody>
      </p:sp>
      <p:sp>
        <p:nvSpPr>
          <p:cNvPr id="4" name="Platshållare för text 3">
            <a:extLst>
              <a:ext uri="{FF2B5EF4-FFF2-40B4-BE49-F238E27FC236}">
                <a16:creationId xmlns:a16="http://schemas.microsoft.com/office/drawing/2014/main" id="{CA94AB6A-E2AB-1D63-9CEF-C3387B95B6DD}"/>
              </a:ext>
            </a:extLst>
          </p:cNvPr>
          <p:cNvSpPr>
            <a:spLocks noGrp="1"/>
          </p:cNvSpPr>
          <p:nvPr>
            <p:ph type="body" sz="quarter" idx="14"/>
          </p:nvPr>
        </p:nvSpPr>
        <p:spPr>
          <a:xfrm>
            <a:off x="407987" y="2275651"/>
            <a:ext cx="4280971" cy="688073"/>
          </a:xfrm>
        </p:spPr>
        <p:txBody>
          <a:bodyPr rIns="0" bIns="0" anchor="t"/>
          <a:lstStyle/>
          <a:p>
            <a:pPr>
              <a:lnSpc>
                <a:spcPts val="2600"/>
              </a:lnSpc>
            </a:pPr>
            <a:r>
              <a:rPr lang="en-US" sz="2000"/>
              <a:t>Engaging in sustainable and circular innovations </a:t>
            </a:r>
          </a:p>
        </p:txBody>
      </p:sp>
      <p:cxnSp>
        <p:nvCxnSpPr>
          <p:cNvPr id="10" name="Rak 9">
            <a:extLst>
              <a:ext uri="{FF2B5EF4-FFF2-40B4-BE49-F238E27FC236}">
                <a16:creationId xmlns:a16="http://schemas.microsoft.com/office/drawing/2014/main" id="{4BCE3F08-8192-8024-F238-15F06C284B7D}"/>
              </a:ext>
            </a:extLst>
          </p:cNvPr>
          <p:cNvCxnSpPr>
            <a:cxnSpLocks/>
          </p:cNvCxnSpPr>
          <p:nvPr/>
        </p:nvCxnSpPr>
        <p:spPr>
          <a:xfrm>
            <a:off x="764361"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90A22DC9-60CA-3EDA-F8DB-4F104D6CB3AD}"/>
              </a:ext>
            </a:extLst>
          </p:cNvPr>
          <p:cNvCxnSpPr>
            <a:cxnSpLocks/>
          </p:cNvCxnSpPr>
          <p:nvPr/>
        </p:nvCxnSpPr>
        <p:spPr>
          <a:xfrm>
            <a:off x="3538788"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latshållare för text 8">
            <a:extLst>
              <a:ext uri="{FF2B5EF4-FFF2-40B4-BE49-F238E27FC236}">
                <a16:creationId xmlns:a16="http://schemas.microsoft.com/office/drawing/2014/main" id="{C24AD89F-55D5-A6B3-D50E-DDE17521D3F5}"/>
              </a:ext>
            </a:extLst>
          </p:cNvPr>
          <p:cNvSpPr txBox="1">
            <a:spLocks/>
          </p:cNvSpPr>
          <p:nvPr/>
        </p:nvSpPr>
        <p:spPr>
          <a:xfrm>
            <a:off x="764361" y="5051226"/>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a:t>Bio </a:t>
            </a:r>
            <a:r>
              <a:rPr lang="en-US" sz="1600" spc="0" err="1"/>
              <a:t>Dunisoft</a:t>
            </a:r>
            <a:r>
              <a:rPr lang="en-US" sz="1600" spc="0"/>
              <a:t>®</a:t>
            </a:r>
          </a:p>
        </p:txBody>
      </p:sp>
      <p:sp>
        <p:nvSpPr>
          <p:cNvPr id="15" name="Platshållare för text 8">
            <a:extLst>
              <a:ext uri="{FF2B5EF4-FFF2-40B4-BE49-F238E27FC236}">
                <a16:creationId xmlns:a16="http://schemas.microsoft.com/office/drawing/2014/main" id="{C7431D1B-1D18-F042-2E2A-0B98B1B622F5}"/>
              </a:ext>
            </a:extLst>
          </p:cNvPr>
          <p:cNvSpPr txBox="1">
            <a:spLocks/>
          </p:cNvSpPr>
          <p:nvPr/>
        </p:nvSpPr>
        <p:spPr>
          <a:xfrm>
            <a:off x="3543419" y="5040593"/>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OrganoClick</a:t>
            </a:r>
            <a:endParaRPr lang="en-US" sz="1600" spc="0"/>
          </a:p>
        </p:txBody>
      </p:sp>
      <p:cxnSp>
        <p:nvCxnSpPr>
          <p:cNvPr id="20" name="Rak 19">
            <a:extLst>
              <a:ext uri="{FF2B5EF4-FFF2-40B4-BE49-F238E27FC236}">
                <a16:creationId xmlns:a16="http://schemas.microsoft.com/office/drawing/2014/main" id="{53345411-F85D-D621-1912-A93BBA95D89C}"/>
              </a:ext>
            </a:extLst>
          </p:cNvPr>
          <p:cNvCxnSpPr>
            <a:cxnSpLocks/>
          </p:cNvCxnSpPr>
          <p:nvPr/>
        </p:nvCxnSpPr>
        <p:spPr>
          <a:xfrm>
            <a:off x="6323239"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latshållare för text 8">
            <a:extLst>
              <a:ext uri="{FF2B5EF4-FFF2-40B4-BE49-F238E27FC236}">
                <a16:creationId xmlns:a16="http://schemas.microsoft.com/office/drawing/2014/main" id="{DBC282B8-0575-B6F6-A1AE-B4141E557583}"/>
              </a:ext>
            </a:extLst>
          </p:cNvPr>
          <p:cNvSpPr txBox="1">
            <a:spLocks/>
          </p:cNvSpPr>
          <p:nvPr/>
        </p:nvSpPr>
        <p:spPr>
          <a:xfrm>
            <a:off x="6327870" y="5051226"/>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Bûmerang</a:t>
            </a:r>
            <a:endParaRPr lang="en-US" sz="1600" spc="0"/>
          </a:p>
        </p:txBody>
      </p:sp>
      <p:cxnSp>
        <p:nvCxnSpPr>
          <p:cNvPr id="23" name="Rak 22">
            <a:extLst>
              <a:ext uri="{FF2B5EF4-FFF2-40B4-BE49-F238E27FC236}">
                <a16:creationId xmlns:a16="http://schemas.microsoft.com/office/drawing/2014/main" id="{C0C1273B-B771-6C69-EE3B-A54D72D328F4}"/>
              </a:ext>
            </a:extLst>
          </p:cNvPr>
          <p:cNvCxnSpPr>
            <a:cxnSpLocks/>
          </p:cNvCxnSpPr>
          <p:nvPr/>
        </p:nvCxnSpPr>
        <p:spPr>
          <a:xfrm>
            <a:off x="9087064" y="4927302"/>
            <a:ext cx="23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text 8">
            <a:extLst>
              <a:ext uri="{FF2B5EF4-FFF2-40B4-BE49-F238E27FC236}">
                <a16:creationId xmlns:a16="http://schemas.microsoft.com/office/drawing/2014/main" id="{0499FF4D-C015-0BC4-1B04-E544973D05F1}"/>
              </a:ext>
            </a:extLst>
          </p:cNvPr>
          <p:cNvSpPr txBox="1">
            <a:spLocks/>
          </p:cNvSpPr>
          <p:nvPr/>
        </p:nvSpPr>
        <p:spPr>
          <a:xfrm>
            <a:off x="764361"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LAB</a:t>
            </a:r>
          </a:p>
        </p:txBody>
      </p:sp>
      <p:sp>
        <p:nvSpPr>
          <p:cNvPr id="5" name="Platshållare för text 8">
            <a:extLst>
              <a:ext uri="{FF2B5EF4-FFF2-40B4-BE49-F238E27FC236}">
                <a16:creationId xmlns:a16="http://schemas.microsoft.com/office/drawing/2014/main" id="{3E41E328-A507-2AD8-5684-2EE1AD200554}"/>
              </a:ext>
            </a:extLst>
          </p:cNvPr>
          <p:cNvSpPr txBox="1">
            <a:spLocks/>
          </p:cNvSpPr>
          <p:nvPr/>
        </p:nvSpPr>
        <p:spPr>
          <a:xfrm>
            <a:off x="3543419"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COOPERATIONS</a:t>
            </a:r>
          </a:p>
        </p:txBody>
      </p:sp>
      <p:sp>
        <p:nvSpPr>
          <p:cNvPr id="6" name="Platshållare för text 8">
            <a:extLst>
              <a:ext uri="{FF2B5EF4-FFF2-40B4-BE49-F238E27FC236}">
                <a16:creationId xmlns:a16="http://schemas.microsoft.com/office/drawing/2014/main" id="{314DDB59-B8AF-C495-AA10-763B8B55E75D}"/>
              </a:ext>
            </a:extLst>
          </p:cNvPr>
          <p:cNvSpPr txBox="1">
            <a:spLocks/>
          </p:cNvSpPr>
          <p:nvPr/>
        </p:nvSpPr>
        <p:spPr>
          <a:xfrm>
            <a:off x="6327870"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PARTNERSHIPS</a:t>
            </a:r>
          </a:p>
        </p:txBody>
      </p:sp>
      <p:sp>
        <p:nvSpPr>
          <p:cNvPr id="7" name="Platshållare för text 8">
            <a:extLst>
              <a:ext uri="{FF2B5EF4-FFF2-40B4-BE49-F238E27FC236}">
                <a16:creationId xmlns:a16="http://schemas.microsoft.com/office/drawing/2014/main" id="{ADE7DB99-76D7-1CC9-4EAB-2D30AB582F70}"/>
              </a:ext>
            </a:extLst>
          </p:cNvPr>
          <p:cNvSpPr txBox="1">
            <a:spLocks/>
          </p:cNvSpPr>
          <p:nvPr/>
        </p:nvSpPr>
        <p:spPr>
          <a:xfrm>
            <a:off x="9091695" y="4623958"/>
            <a:ext cx="2339999" cy="153888"/>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a:t>STARTUP PROJECTS</a:t>
            </a:r>
          </a:p>
        </p:txBody>
      </p:sp>
      <p:sp>
        <p:nvSpPr>
          <p:cNvPr id="8" name="Platshållare för text 8">
            <a:extLst>
              <a:ext uri="{FF2B5EF4-FFF2-40B4-BE49-F238E27FC236}">
                <a16:creationId xmlns:a16="http://schemas.microsoft.com/office/drawing/2014/main" id="{CDFA9EB3-781B-9F60-A6BA-FDE5C98BF3CD}"/>
              </a:ext>
            </a:extLst>
          </p:cNvPr>
          <p:cNvSpPr txBox="1">
            <a:spLocks/>
          </p:cNvSpPr>
          <p:nvPr/>
        </p:nvSpPr>
        <p:spPr>
          <a:xfrm>
            <a:off x="6327870" y="4643199"/>
            <a:ext cx="2339999" cy="12311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sz="800" spc="0"/>
              <a:t>(</a:t>
            </a:r>
            <a:r>
              <a:rPr lang="sv-SE" sz="800" spc="0" err="1"/>
              <a:t>minority</a:t>
            </a:r>
            <a:r>
              <a:rPr lang="sv-SE" sz="800" spc="0"/>
              <a:t> </a:t>
            </a:r>
            <a:r>
              <a:rPr lang="sv-SE" sz="800" spc="0" err="1"/>
              <a:t>investments</a:t>
            </a:r>
            <a:r>
              <a:rPr lang="sv-SE" sz="800" spc="0"/>
              <a:t>)</a:t>
            </a:r>
          </a:p>
        </p:txBody>
      </p:sp>
      <p:sp>
        <p:nvSpPr>
          <p:cNvPr id="9" name="Platshållare för text 8">
            <a:extLst>
              <a:ext uri="{FF2B5EF4-FFF2-40B4-BE49-F238E27FC236}">
                <a16:creationId xmlns:a16="http://schemas.microsoft.com/office/drawing/2014/main" id="{680C8E68-A4AD-045C-DAC5-A2EEAA59D99D}"/>
              </a:ext>
            </a:extLst>
          </p:cNvPr>
          <p:cNvSpPr txBox="1">
            <a:spLocks/>
          </p:cNvSpPr>
          <p:nvPr/>
        </p:nvSpPr>
        <p:spPr>
          <a:xfrm>
            <a:off x="764361" y="5381426"/>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a:t>Bio </a:t>
            </a:r>
            <a:r>
              <a:rPr lang="en-US" sz="1600" spc="0" err="1"/>
              <a:t>Dunicel</a:t>
            </a:r>
            <a:r>
              <a:rPr lang="en-US" sz="1600" spc="0"/>
              <a:t>®</a:t>
            </a:r>
          </a:p>
        </p:txBody>
      </p:sp>
      <p:sp>
        <p:nvSpPr>
          <p:cNvPr id="13" name="Platshållare för text 8">
            <a:extLst>
              <a:ext uri="{FF2B5EF4-FFF2-40B4-BE49-F238E27FC236}">
                <a16:creationId xmlns:a16="http://schemas.microsoft.com/office/drawing/2014/main" id="{192602A1-9EED-7A34-58C7-724FBBABA803}"/>
              </a:ext>
            </a:extLst>
          </p:cNvPr>
          <p:cNvSpPr txBox="1">
            <a:spLocks/>
          </p:cNvSpPr>
          <p:nvPr/>
        </p:nvSpPr>
        <p:spPr>
          <a:xfrm>
            <a:off x="3543419" y="5360160"/>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a:t>Bower</a:t>
            </a:r>
          </a:p>
        </p:txBody>
      </p:sp>
      <p:sp>
        <p:nvSpPr>
          <p:cNvPr id="14" name="Platshållare för text 8">
            <a:extLst>
              <a:ext uri="{FF2B5EF4-FFF2-40B4-BE49-F238E27FC236}">
                <a16:creationId xmlns:a16="http://schemas.microsoft.com/office/drawing/2014/main" id="{A6F1449C-0BBC-0AB5-78E1-10F46DD77448}"/>
              </a:ext>
            </a:extLst>
          </p:cNvPr>
          <p:cNvSpPr txBox="1">
            <a:spLocks/>
          </p:cNvSpPr>
          <p:nvPr/>
        </p:nvSpPr>
        <p:spPr>
          <a:xfrm>
            <a:off x="3543419" y="5690360"/>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BicyCompost</a:t>
            </a:r>
            <a:endParaRPr lang="en-US" sz="1600" spc="0"/>
          </a:p>
        </p:txBody>
      </p:sp>
      <p:sp>
        <p:nvSpPr>
          <p:cNvPr id="16" name="Platshållare för text 8">
            <a:extLst>
              <a:ext uri="{FF2B5EF4-FFF2-40B4-BE49-F238E27FC236}">
                <a16:creationId xmlns:a16="http://schemas.microsoft.com/office/drawing/2014/main" id="{63479AC2-4C26-59E9-6904-FA9AC886E90B}"/>
              </a:ext>
            </a:extLst>
          </p:cNvPr>
          <p:cNvSpPr txBox="1">
            <a:spLocks/>
          </p:cNvSpPr>
          <p:nvPr/>
        </p:nvSpPr>
        <p:spPr>
          <a:xfrm>
            <a:off x="9084593" y="5050336"/>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Relevo</a:t>
            </a:r>
            <a:endParaRPr lang="en-US" sz="1600" spc="0"/>
          </a:p>
        </p:txBody>
      </p:sp>
      <p:sp>
        <p:nvSpPr>
          <p:cNvPr id="17" name="Platshållare för text 8">
            <a:extLst>
              <a:ext uri="{FF2B5EF4-FFF2-40B4-BE49-F238E27FC236}">
                <a16:creationId xmlns:a16="http://schemas.microsoft.com/office/drawing/2014/main" id="{47CEBEE3-E7BF-D008-FC4C-3A74A3DEA7B8}"/>
              </a:ext>
            </a:extLst>
          </p:cNvPr>
          <p:cNvSpPr txBox="1">
            <a:spLocks/>
          </p:cNvSpPr>
          <p:nvPr/>
        </p:nvSpPr>
        <p:spPr>
          <a:xfrm>
            <a:off x="9102328" y="5381423"/>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Unmo</a:t>
            </a:r>
            <a:endParaRPr lang="en-US" sz="1600" spc="0"/>
          </a:p>
        </p:txBody>
      </p:sp>
      <p:sp>
        <p:nvSpPr>
          <p:cNvPr id="18" name="Platshållare för text 8">
            <a:extLst>
              <a:ext uri="{FF2B5EF4-FFF2-40B4-BE49-F238E27FC236}">
                <a16:creationId xmlns:a16="http://schemas.microsoft.com/office/drawing/2014/main" id="{7F92D8F9-0583-8914-F5A2-1A807485CF29}"/>
              </a:ext>
            </a:extLst>
          </p:cNvPr>
          <p:cNvSpPr txBox="1">
            <a:spLocks/>
          </p:cNvSpPr>
          <p:nvPr/>
        </p:nvSpPr>
        <p:spPr>
          <a:xfrm>
            <a:off x="3539977" y="6019445"/>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Notpla</a:t>
            </a:r>
            <a:endParaRPr lang="en-US" sz="1600" spc="0"/>
          </a:p>
        </p:txBody>
      </p:sp>
      <p:sp>
        <p:nvSpPr>
          <p:cNvPr id="22" name="Platshållare för text 8">
            <a:extLst>
              <a:ext uri="{FF2B5EF4-FFF2-40B4-BE49-F238E27FC236}">
                <a16:creationId xmlns:a16="http://schemas.microsoft.com/office/drawing/2014/main" id="{629A00C4-6A52-4653-24BA-B6F4255EA50F}"/>
              </a:ext>
            </a:extLst>
          </p:cNvPr>
          <p:cNvSpPr txBox="1">
            <a:spLocks/>
          </p:cNvSpPr>
          <p:nvPr/>
        </p:nvSpPr>
        <p:spPr>
          <a:xfrm>
            <a:off x="3543515" y="6363239"/>
            <a:ext cx="2339999" cy="246221"/>
          </a:xfrm>
          <a:prstGeom prst="rect">
            <a:avLst/>
          </a:prstGeom>
          <a:ln>
            <a:noFill/>
          </a:ln>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spc="0" err="1"/>
              <a:t>Liplid</a:t>
            </a:r>
            <a:endParaRPr lang="en-US" sz="1600" spc="0"/>
          </a:p>
        </p:txBody>
      </p:sp>
    </p:spTree>
    <p:extLst>
      <p:ext uri="{BB962C8B-B14F-4D97-AF65-F5344CB8AC3E}">
        <p14:creationId xmlns:p14="http://schemas.microsoft.com/office/powerpoint/2010/main" val="59278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8" y="5679880"/>
            <a:ext cx="3168351" cy="213969"/>
          </a:xfrm>
        </p:spPr>
        <p:txBody>
          <a:bodyPr lIns="0" tIns="0" rIns="0" bIns="0" anchor="b"/>
          <a:lstStyle/>
          <a:p>
            <a:pPr>
              <a:lnSpc>
                <a:spcPts val="1800"/>
              </a:lnSpc>
            </a:pPr>
            <a:r>
              <a:rPr lang="en-US" sz="1400"/>
              <a:t>Circular target</a:t>
            </a:r>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4784967"/>
            <a:ext cx="3168352" cy="609398"/>
          </a:xfrm>
        </p:spPr>
        <p:txBody>
          <a:bodyPr lIns="0" tIns="0" rIns="0" bIns="0"/>
          <a:lstStyle/>
          <a:p>
            <a:r>
              <a:rPr lang="sv-SE" sz="4400"/>
              <a:t>100%</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5679880"/>
            <a:ext cx="3168351" cy="444802"/>
          </a:xfrm>
        </p:spPr>
        <p:txBody>
          <a:bodyPr lIns="0" tIns="0" rIns="0" bIns="0" anchor="b"/>
          <a:lstStyle/>
          <a:p>
            <a:pPr>
              <a:lnSpc>
                <a:spcPts val="1800"/>
              </a:lnSpc>
            </a:pPr>
            <a:r>
              <a:rPr lang="en-US" sz="1400"/>
              <a:t>Net Zero carbon emissions for </a:t>
            </a:r>
            <a:br>
              <a:rPr lang="en-US" sz="1400"/>
            </a:br>
            <a:r>
              <a:rPr lang="en-US" sz="1400"/>
              <a:t>Scope 1 and 2</a:t>
            </a: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4784967"/>
            <a:ext cx="3168352" cy="609398"/>
          </a:xfrm>
        </p:spPr>
        <p:txBody>
          <a:bodyPr lIns="0" tIns="0" rIns="0" bIns="0"/>
          <a:lstStyle/>
          <a:p>
            <a:r>
              <a:rPr lang="sv-SE" sz="4400"/>
              <a:t>0 CO2</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5679880"/>
            <a:ext cx="3168351" cy="213969"/>
          </a:xfrm>
        </p:spPr>
        <p:txBody>
          <a:bodyPr lIns="0" tIns="0" rIns="0" bIns="0" anchor="b"/>
          <a:lstStyle/>
          <a:p>
            <a:pPr>
              <a:lnSpc>
                <a:spcPts val="1800"/>
              </a:lnSpc>
            </a:pPr>
            <a:r>
              <a:rPr lang="en-US" sz="1400"/>
              <a:t>A trusted sustainability leader</a:t>
            </a: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4784967"/>
            <a:ext cx="3168352" cy="609398"/>
          </a:xfrm>
        </p:spPr>
        <p:txBody>
          <a:bodyPr lIns="0" tIns="0" rIns="0" bIns="0"/>
          <a:lstStyle/>
          <a:p>
            <a:r>
              <a:rPr lang="sv-SE" sz="4400"/>
              <a:t>#1</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291608"/>
            <a:ext cx="3168351" cy="169277"/>
          </a:xfrm>
        </p:spPr>
        <p:txBody>
          <a:bodyPr lIns="0" tIns="0" rIns="0" bIns="0"/>
          <a:lstStyle/>
          <a:p>
            <a:r>
              <a:rPr lang="sv-SE"/>
              <a:t>BECOMING CIRCULAR AT SCALE</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291608"/>
            <a:ext cx="3168351" cy="169277"/>
          </a:xfrm>
        </p:spPr>
        <p:txBody>
          <a:bodyPr lIns="0" tIns="0" rIns="0" bIns="0"/>
          <a:lstStyle/>
          <a:p>
            <a:r>
              <a:rPr lang="sv-SE"/>
              <a:t>GOING NET ZERO</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291608"/>
            <a:ext cx="3168351" cy="169277"/>
          </a:xfrm>
        </p:spPr>
        <p:txBody>
          <a:bodyPr lIns="0" tIns="0" rIns="0" bIns="0"/>
          <a:lstStyle/>
          <a:p>
            <a:r>
              <a:rPr lang="sv-SE"/>
              <a:t>LIVING THE CHANGE</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en-US"/>
              <a:t>Our Decade of Action 2030</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638400"/>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638400"/>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638400"/>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501151"/>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501151"/>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501151"/>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Platshållare för text 3">
            <a:extLst>
              <a:ext uri="{FF2B5EF4-FFF2-40B4-BE49-F238E27FC236}">
                <a16:creationId xmlns:a16="http://schemas.microsoft.com/office/drawing/2014/main" id="{8B4AF2FF-A9BB-85D8-7F90-BCFBA0B2D7C6}"/>
              </a:ext>
            </a:extLst>
          </p:cNvPr>
          <p:cNvSpPr txBox="1">
            <a:spLocks/>
          </p:cNvSpPr>
          <p:nvPr/>
        </p:nvSpPr>
        <p:spPr>
          <a:xfrm>
            <a:off x="417512" y="1553416"/>
            <a:ext cx="5570537" cy="369332"/>
          </a:xfrm>
          <a:prstGeom prst="rect">
            <a:avLst/>
          </a:prstGeom>
        </p:spPr>
        <p:txBody>
          <a:bodyPr wrap="square" lIns="360000" anchor="t">
            <a:sp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Our sustainability initiatives</a:t>
            </a:r>
          </a:p>
        </p:txBody>
      </p:sp>
    </p:spTree>
    <p:extLst>
      <p:ext uri="{BB962C8B-B14F-4D97-AF65-F5344CB8AC3E}">
        <p14:creationId xmlns:p14="http://schemas.microsoft.com/office/powerpoint/2010/main" val="42829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4BDA106-1086-E700-D096-883B1E4CFA99}"/>
              </a:ext>
            </a:extLst>
          </p:cNvPr>
          <p:cNvSpPr/>
          <p:nvPr/>
        </p:nvSpPr>
        <p:spPr>
          <a:xfrm>
            <a:off x="0" y="0"/>
            <a:ext cx="406653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6D38E98D-B47F-F90B-8148-E6825AC46625}"/>
              </a:ext>
            </a:extLst>
          </p:cNvPr>
          <p:cNvSpPr/>
          <p:nvPr/>
        </p:nvSpPr>
        <p:spPr>
          <a:xfrm>
            <a:off x="4065656" y="0"/>
            <a:ext cx="406653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D3DE0C86-A0CC-C220-F4AA-EE032CE05CB9}"/>
              </a:ext>
            </a:extLst>
          </p:cNvPr>
          <p:cNvSpPr/>
          <p:nvPr/>
        </p:nvSpPr>
        <p:spPr>
          <a:xfrm>
            <a:off x="8125465" y="0"/>
            <a:ext cx="4066535" cy="68580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C03DD01-32F6-13AE-2D82-8A8494000BB1}"/>
              </a:ext>
            </a:extLst>
          </p:cNvPr>
          <p:cNvSpPr txBox="1"/>
          <p:nvPr/>
        </p:nvSpPr>
        <p:spPr>
          <a:xfrm>
            <a:off x="407988" y="3155580"/>
            <a:ext cx="3186112" cy="1282402"/>
          </a:xfrm>
          <a:prstGeom prst="rect">
            <a:avLst/>
          </a:prstGeom>
          <a:noFill/>
        </p:spPr>
        <p:txBody>
          <a:bodyPr wrap="square" lIns="360000" tIns="0" rIns="180000" bIns="0" rtlCol="0" anchor="t">
            <a:spAutoFit/>
          </a:bodyPr>
          <a:lstStyle/>
          <a:p>
            <a:pPr marR="0" algn="l" rtl="0"/>
            <a:r>
              <a:rPr lang="en-US" sz="1400" dirty="0"/>
              <a:t>Collaboration with </a:t>
            </a:r>
            <a:r>
              <a:rPr lang="en-US" sz="1400" dirty="0" err="1"/>
              <a:t>Liplid</a:t>
            </a:r>
            <a:r>
              <a:rPr lang="en-US" sz="1400" dirty="0"/>
              <a:t> on non-added PFAS lids for cups</a:t>
            </a:r>
          </a:p>
          <a:p>
            <a:pPr marR="0" algn="l" rtl="0"/>
            <a:endParaRPr lang="en-US" sz="1400" dirty="0"/>
          </a:p>
          <a:p>
            <a:pPr marR="0" algn="l" rtl="0"/>
            <a:r>
              <a:rPr lang="en-US" sz="1400" dirty="0"/>
              <a:t>Collaboration with </a:t>
            </a:r>
            <a:r>
              <a:rPr lang="en-US" sz="1400" dirty="0" err="1"/>
              <a:t>Notpla</a:t>
            </a:r>
            <a:r>
              <a:rPr lang="en-US" sz="1400" dirty="0"/>
              <a:t> </a:t>
            </a:r>
            <a:r>
              <a:rPr lang="en-US" sz="1400"/>
              <a:t>on renewable </a:t>
            </a:r>
            <a:r>
              <a:rPr lang="en-US" sz="1400" dirty="0"/>
              <a:t>take-away products</a:t>
            </a:r>
          </a:p>
          <a:p>
            <a:pPr marL="171450" indent="-171450">
              <a:lnSpc>
                <a:spcPts val="1600"/>
              </a:lnSpc>
              <a:spcAft>
                <a:spcPts val="1000"/>
              </a:spcAft>
              <a:buFont typeface="Systemtypsnitt normalt"/>
              <a:buChar char="–"/>
            </a:pPr>
            <a:endParaRPr lang="sv-SE" sz="1400" dirty="0">
              <a:solidFill>
                <a:srgbClr val="FF0000"/>
              </a:solidFill>
            </a:endParaRPr>
          </a:p>
        </p:txBody>
      </p:sp>
      <p:sp>
        <p:nvSpPr>
          <p:cNvPr id="26" name="Rubrik 3">
            <a:extLst>
              <a:ext uri="{FF2B5EF4-FFF2-40B4-BE49-F238E27FC236}">
                <a16:creationId xmlns:a16="http://schemas.microsoft.com/office/drawing/2014/main" id="{33B900C8-2206-64A2-589D-FC851760C6DD}"/>
              </a:ext>
            </a:extLst>
          </p:cNvPr>
          <p:cNvSpPr txBox="1">
            <a:spLocks/>
          </p:cNvSpPr>
          <p:nvPr/>
        </p:nvSpPr>
        <p:spPr>
          <a:xfrm>
            <a:off x="407988" y="410400"/>
            <a:ext cx="3186112" cy="1739277"/>
          </a:xfrm>
          <a:prstGeom prst="rect">
            <a:avLst/>
          </a:prstGeom>
        </p:spPr>
        <p:txBody>
          <a:bodyPr lIns="360000" tIns="360000" rIns="36000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Becoming Circular at Scale</a:t>
            </a:r>
          </a:p>
        </p:txBody>
      </p:sp>
      <p:sp>
        <p:nvSpPr>
          <p:cNvPr id="28" name="Platshållare för bildnummer 3">
            <a:extLst>
              <a:ext uri="{FF2B5EF4-FFF2-40B4-BE49-F238E27FC236}">
                <a16:creationId xmlns:a16="http://schemas.microsoft.com/office/drawing/2014/main" id="{7CC1FC36-3EA7-4A4F-45A8-E693F50C79D5}"/>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pPr algn="r"/>
              <a:t>14</a:t>
            </a:fld>
            <a:endParaRPr lang="sv-SE" sz="600"/>
          </a:p>
        </p:txBody>
      </p:sp>
      <p:pic>
        <p:nvPicPr>
          <p:cNvPr id="29" name="Bild 28">
            <a:extLst>
              <a:ext uri="{FF2B5EF4-FFF2-40B4-BE49-F238E27FC236}">
                <a16:creationId xmlns:a16="http://schemas.microsoft.com/office/drawing/2014/main" id="{6B774785-444B-9AD1-91C5-D6ADD3E68E1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495973" y="188913"/>
            <a:ext cx="288040" cy="180025"/>
          </a:xfrm>
          <a:prstGeom prst="rect">
            <a:avLst/>
          </a:prstGeom>
        </p:spPr>
      </p:pic>
      <p:sp>
        <p:nvSpPr>
          <p:cNvPr id="33" name="Ellips 32">
            <a:extLst>
              <a:ext uri="{FF2B5EF4-FFF2-40B4-BE49-F238E27FC236}">
                <a16:creationId xmlns:a16="http://schemas.microsoft.com/office/drawing/2014/main" id="{A68B2524-E694-6534-1087-360518B054F6}"/>
              </a:ext>
            </a:extLst>
          </p:cNvPr>
          <p:cNvSpPr>
            <a:spLocks noChangeAspect="1"/>
          </p:cNvSpPr>
          <p:nvPr/>
        </p:nvSpPr>
        <p:spPr>
          <a:xfrm>
            <a:off x="1980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Ellips 33">
            <a:extLst>
              <a:ext uri="{FF2B5EF4-FFF2-40B4-BE49-F238E27FC236}">
                <a16:creationId xmlns:a16="http://schemas.microsoft.com/office/drawing/2014/main" id="{94A5F8E8-A607-CC23-F60B-163233BECDDE}"/>
              </a:ext>
            </a:extLst>
          </p:cNvPr>
          <p:cNvSpPr>
            <a:spLocks noChangeAspect="1"/>
          </p:cNvSpPr>
          <p:nvPr/>
        </p:nvSpPr>
        <p:spPr>
          <a:xfrm>
            <a:off x="1980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Ellips 34">
            <a:extLst>
              <a:ext uri="{FF2B5EF4-FFF2-40B4-BE49-F238E27FC236}">
                <a16:creationId xmlns:a16="http://schemas.microsoft.com/office/drawing/2014/main" id="{F4A78095-2C1C-CFC4-E33D-A84623BE99FA}"/>
              </a:ext>
            </a:extLst>
          </p:cNvPr>
          <p:cNvSpPr>
            <a:spLocks noChangeAspect="1"/>
          </p:cNvSpPr>
          <p:nvPr/>
        </p:nvSpPr>
        <p:spPr>
          <a:xfrm>
            <a:off x="1980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Ellips 35">
            <a:extLst>
              <a:ext uri="{FF2B5EF4-FFF2-40B4-BE49-F238E27FC236}">
                <a16:creationId xmlns:a16="http://schemas.microsoft.com/office/drawing/2014/main" id="{590FF903-530C-380B-510A-245DAC35439E}"/>
              </a:ext>
            </a:extLst>
          </p:cNvPr>
          <p:cNvSpPr>
            <a:spLocks noChangeAspect="1"/>
          </p:cNvSpPr>
          <p:nvPr/>
        </p:nvSpPr>
        <p:spPr>
          <a:xfrm>
            <a:off x="6079435"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Ellips 36">
            <a:extLst>
              <a:ext uri="{FF2B5EF4-FFF2-40B4-BE49-F238E27FC236}">
                <a16:creationId xmlns:a16="http://schemas.microsoft.com/office/drawing/2014/main" id="{BB9D8C74-7B5A-5D0F-5348-369BCF9FE4CE}"/>
              </a:ext>
            </a:extLst>
          </p:cNvPr>
          <p:cNvSpPr>
            <a:spLocks noChangeAspect="1"/>
          </p:cNvSpPr>
          <p:nvPr/>
        </p:nvSpPr>
        <p:spPr>
          <a:xfrm>
            <a:off x="11965500" y="6607800"/>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Ellips 37">
            <a:extLst>
              <a:ext uri="{FF2B5EF4-FFF2-40B4-BE49-F238E27FC236}">
                <a16:creationId xmlns:a16="http://schemas.microsoft.com/office/drawing/2014/main" id="{28FEED92-0E87-487C-4DB3-A01CD40A016E}"/>
              </a:ext>
            </a:extLst>
          </p:cNvPr>
          <p:cNvSpPr>
            <a:spLocks noChangeAspect="1"/>
          </p:cNvSpPr>
          <p:nvPr/>
        </p:nvSpPr>
        <p:spPr>
          <a:xfrm>
            <a:off x="11965500" y="3410463"/>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Ellips 38">
            <a:extLst>
              <a:ext uri="{FF2B5EF4-FFF2-40B4-BE49-F238E27FC236}">
                <a16:creationId xmlns:a16="http://schemas.microsoft.com/office/drawing/2014/main" id="{2EF19758-B9FE-2F72-74CF-CD044A62F341}"/>
              </a:ext>
            </a:extLst>
          </p:cNvPr>
          <p:cNvSpPr>
            <a:spLocks noChangeAspect="1"/>
          </p:cNvSpPr>
          <p:nvPr/>
        </p:nvSpPr>
        <p:spPr>
          <a:xfrm>
            <a:off x="1196550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Ellips 39">
            <a:extLst>
              <a:ext uri="{FF2B5EF4-FFF2-40B4-BE49-F238E27FC236}">
                <a16:creationId xmlns:a16="http://schemas.microsoft.com/office/drawing/2014/main" id="{D29CE83B-2087-DC32-F034-C308D36B8853}"/>
              </a:ext>
            </a:extLst>
          </p:cNvPr>
          <p:cNvSpPr>
            <a:spLocks noChangeAspect="1"/>
          </p:cNvSpPr>
          <p:nvPr/>
        </p:nvSpPr>
        <p:spPr>
          <a:xfrm>
            <a:off x="6079050" y="212188"/>
            <a:ext cx="36000" cy="36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ubrik 3">
            <a:extLst>
              <a:ext uri="{FF2B5EF4-FFF2-40B4-BE49-F238E27FC236}">
                <a16:creationId xmlns:a16="http://schemas.microsoft.com/office/drawing/2014/main" id="{0E3A26F4-1DB8-C7F9-A8AD-C6CBEA7E0038}"/>
              </a:ext>
            </a:extLst>
          </p:cNvPr>
          <p:cNvSpPr txBox="1">
            <a:spLocks/>
          </p:cNvSpPr>
          <p:nvPr/>
        </p:nvSpPr>
        <p:spPr>
          <a:xfrm>
            <a:off x="4502944" y="410400"/>
            <a:ext cx="3186112" cy="1296079"/>
          </a:xfrm>
          <a:prstGeom prst="rect">
            <a:avLst/>
          </a:prstGeom>
        </p:spPr>
        <p:txBody>
          <a:bodyPr lIns="360000" tIns="360000" rIns="36000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Going Net Zero</a:t>
            </a:r>
          </a:p>
        </p:txBody>
      </p:sp>
      <p:sp>
        <p:nvSpPr>
          <p:cNvPr id="43" name="Rubrik 3">
            <a:extLst>
              <a:ext uri="{FF2B5EF4-FFF2-40B4-BE49-F238E27FC236}">
                <a16:creationId xmlns:a16="http://schemas.microsoft.com/office/drawing/2014/main" id="{4EA55705-5C4B-9C6B-6B38-5618EE9362BE}"/>
              </a:ext>
            </a:extLst>
          </p:cNvPr>
          <p:cNvSpPr txBox="1">
            <a:spLocks/>
          </p:cNvSpPr>
          <p:nvPr/>
        </p:nvSpPr>
        <p:spPr>
          <a:xfrm>
            <a:off x="8597866" y="410400"/>
            <a:ext cx="3186112" cy="1296079"/>
          </a:xfrm>
          <a:prstGeom prst="rect">
            <a:avLst/>
          </a:prstGeom>
        </p:spPr>
        <p:txBody>
          <a:bodyPr lIns="360000" tIns="360000" rIns="36000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Living the Change</a:t>
            </a:r>
          </a:p>
        </p:txBody>
      </p:sp>
      <p:sp>
        <p:nvSpPr>
          <p:cNvPr id="46" name="textruta 45">
            <a:extLst>
              <a:ext uri="{FF2B5EF4-FFF2-40B4-BE49-F238E27FC236}">
                <a16:creationId xmlns:a16="http://schemas.microsoft.com/office/drawing/2014/main" id="{7D1951F0-69B9-A7AC-42FE-7A076C10B15D}"/>
              </a:ext>
            </a:extLst>
          </p:cNvPr>
          <p:cNvSpPr txBox="1"/>
          <p:nvPr/>
        </p:nvSpPr>
        <p:spPr>
          <a:xfrm>
            <a:off x="407989" y="4876564"/>
            <a:ext cx="3186112" cy="1472198"/>
          </a:xfrm>
          <a:prstGeom prst="rect">
            <a:avLst/>
          </a:prstGeom>
          <a:noFill/>
        </p:spPr>
        <p:txBody>
          <a:bodyPr wrap="square" lIns="360000" tIns="0" rIns="360000" bIns="0" rtlCol="0">
            <a:spAutoFit/>
          </a:bodyPr>
          <a:lstStyle/>
          <a:p>
            <a:pPr>
              <a:spcAft>
                <a:spcPts val="700"/>
              </a:spcAft>
            </a:pPr>
            <a:r>
              <a:rPr lang="en-US" sz="1200"/>
              <a:t>Use of virgin fossil plastic for </a:t>
            </a:r>
            <a:br>
              <a:rPr lang="en-US" sz="1200"/>
            </a:br>
            <a:r>
              <a:rPr lang="en-US" sz="1200"/>
              <a:t>single-use items</a:t>
            </a:r>
            <a:endParaRPr lang="en-US" sz="1200">
              <a:solidFill>
                <a:schemeClr val="bg1">
                  <a:lumMod val="50000"/>
                </a:schemeClr>
              </a:solidFill>
            </a:endParaRPr>
          </a:p>
          <a:p>
            <a:pPr>
              <a:spcAft>
                <a:spcPts val="700"/>
              </a:spcAft>
            </a:pPr>
            <a:r>
              <a:rPr lang="en-US" sz="1200"/>
              <a:t>KPI: </a:t>
            </a:r>
            <a:r>
              <a:rPr lang="en-US" sz="1200">
                <a:solidFill>
                  <a:schemeClr val="bg1">
                    <a:lumMod val="50000"/>
                  </a:schemeClr>
                </a:solidFill>
              </a:rPr>
              <a:t>Reduction by 50% by 2025 compared to 2019 as a base year</a:t>
            </a:r>
          </a:p>
          <a:p>
            <a:pPr>
              <a:spcAft>
                <a:spcPts val="700"/>
              </a:spcAft>
            </a:pPr>
            <a:r>
              <a:rPr lang="en-US" sz="1200"/>
              <a:t>Progress: </a:t>
            </a:r>
            <a:r>
              <a:rPr lang="en-US" sz="1200">
                <a:solidFill>
                  <a:schemeClr val="bg1">
                    <a:lumMod val="50000"/>
                  </a:schemeClr>
                </a:solidFill>
              </a:rPr>
              <a:t>Fossil plastic use index at 64 by the end of Q2 2024</a:t>
            </a:r>
            <a:br>
              <a:rPr lang="en-US" sz="1200">
                <a:solidFill>
                  <a:schemeClr val="bg1">
                    <a:lumMod val="50000"/>
                  </a:schemeClr>
                </a:solidFill>
              </a:rPr>
            </a:br>
            <a:r>
              <a:rPr lang="en-US" sz="1200">
                <a:solidFill>
                  <a:schemeClr val="bg1">
                    <a:lumMod val="50000"/>
                  </a:schemeClr>
                </a:solidFill>
              </a:rPr>
              <a:t>(reduction by 36%)</a:t>
            </a:r>
          </a:p>
        </p:txBody>
      </p:sp>
      <p:sp>
        <p:nvSpPr>
          <p:cNvPr id="7" name="textruta 6">
            <a:extLst>
              <a:ext uri="{FF2B5EF4-FFF2-40B4-BE49-F238E27FC236}">
                <a16:creationId xmlns:a16="http://schemas.microsoft.com/office/drawing/2014/main" id="{8A649FEB-8654-D423-A5F0-43D29BEDCC08}"/>
              </a:ext>
            </a:extLst>
          </p:cNvPr>
          <p:cNvSpPr txBox="1"/>
          <p:nvPr/>
        </p:nvSpPr>
        <p:spPr>
          <a:xfrm>
            <a:off x="4498723" y="3156478"/>
            <a:ext cx="3454429" cy="1292662"/>
          </a:xfrm>
          <a:prstGeom prst="rect">
            <a:avLst/>
          </a:prstGeom>
          <a:noFill/>
        </p:spPr>
        <p:txBody>
          <a:bodyPr wrap="square" lIns="360000" tIns="0" rIns="360000" bIns="0" rtlCol="0" anchor="t">
            <a:spAutoFit/>
          </a:bodyPr>
          <a:lstStyle/>
          <a:p>
            <a:pPr marR="0" algn="l" rtl="0"/>
            <a:r>
              <a:rPr lang="en-US" sz="1400"/>
              <a:t>New and more efficient production equipment installation at the Group’s paper mill</a:t>
            </a:r>
          </a:p>
          <a:p>
            <a:pPr marR="0" algn="l" rtl="0"/>
            <a:endParaRPr lang="en-US" sz="1400"/>
          </a:p>
          <a:p>
            <a:pPr marR="0" algn="l" rtl="0"/>
            <a:r>
              <a:rPr lang="en-US" sz="1400"/>
              <a:t>Started certification of CO2 calculator for packaging products</a:t>
            </a:r>
            <a:endParaRPr lang="en-US" sz="1400">
              <a:cs typeface="Arial"/>
            </a:endParaRPr>
          </a:p>
        </p:txBody>
      </p:sp>
      <p:sp>
        <p:nvSpPr>
          <p:cNvPr id="8" name="textruta 7">
            <a:extLst>
              <a:ext uri="{FF2B5EF4-FFF2-40B4-BE49-F238E27FC236}">
                <a16:creationId xmlns:a16="http://schemas.microsoft.com/office/drawing/2014/main" id="{FE2AAF9A-C81F-7C96-286C-60882EE06D9A}"/>
              </a:ext>
            </a:extLst>
          </p:cNvPr>
          <p:cNvSpPr txBox="1"/>
          <p:nvPr/>
        </p:nvSpPr>
        <p:spPr>
          <a:xfrm>
            <a:off x="4498724" y="4876564"/>
            <a:ext cx="3186112" cy="1287532"/>
          </a:xfrm>
          <a:prstGeom prst="rect">
            <a:avLst/>
          </a:prstGeom>
          <a:noFill/>
        </p:spPr>
        <p:txBody>
          <a:bodyPr wrap="square" lIns="360000" tIns="0" rIns="360000" bIns="0" rtlCol="0">
            <a:spAutoFit/>
          </a:bodyPr>
          <a:lstStyle/>
          <a:p>
            <a:pPr>
              <a:spcAft>
                <a:spcPts val="700"/>
              </a:spcAft>
            </a:pPr>
            <a:r>
              <a:rPr lang="en-US" sz="1200"/>
              <a:t>Scope 1+2 carbon intensity</a:t>
            </a:r>
            <a:endParaRPr lang="en-US" sz="1200">
              <a:solidFill>
                <a:schemeClr val="bg1">
                  <a:lumMod val="50000"/>
                </a:schemeClr>
              </a:solidFill>
            </a:endParaRPr>
          </a:p>
          <a:p>
            <a:pPr>
              <a:spcAft>
                <a:spcPts val="700"/>
              </a:spcAft>
            </a:pPr>
            <a:r>
              <a:rPr lang="en-US" sz="1200"/>
              <a:t>KPI: </a:t>
            </a:r>
            <a:r>
              <a:rPr lang="en-US" sz="1200">
                <a:solidFill>
                  <a:schemeClr val="bg1">
                    <a:lumMod val="50000"/>
                  </a:schemeClr>
                </a:solidFill>
              </a:rPr>
              <a:t>Reach index 38 by end of 2024 compared to 2019 as base year</a:t>
            </a:r>
          </a:p>
          <a:p>
            <a:pPr>
              <a:spcAft>
                <a:spcPts val="700"/>
              </a:spcAft>
            </a:pPr>
            <a:r>
              <a:rPr lang="en-US" sz="1200"/>
              <a:t>Progress: </a:t>
            </a:r>
            <a:r>
              <a:rPr lang="en-US" sz="1200">
                <a:solidFill>
                  <a:schemeClr val="bg1">
                    <a:lumMod val="50000"/>
                  </a:schemeClr>
                </a:solidFill>
              </a:rPr>
              <a:t>Carbon intensity reached index 40 by the end of Q2 2024</a:t>
            </a:r>
            <a:br>
              <a:rPr lang="en-US" sz="1200">
                <a:solidFill>
                  <a:schemeClr val="bg1">
                    <a:lumMod val="50000"/>
                  </a:schemeClr>
                </a:solidFill>
              </a:rPr>
            </a:br>
            <a:r>
              <a:rPr lang="en-US" sz="1200">
                <a:solidFill>
                  <a:schemeClr val="bg1">
                    <a:lumMod val="50000"/>
                  </a:schemeClr>
                </a:solidFill>
              </a:rPr>
              <a:t>(reduction by 60%)</a:t>
            </a:r>
          </a:p>
        </p:txBody>
      </p:sp>
      <p:sp>
        <p:nvSpPr>
          <p:cNvPr id="9" name="textruta 8">
            <a:extLst>
              <a:ext uri="{FF2B5EF4-FFF2-40B4-BE49-F238E27FC236}">
                <a16:creationId xmlns:a16="http://schemas.microsoft.com/office/drawing/2014/main" id="{80B85E2F-F99B-49B4-8D9A-F4ADF1536B0B}"/>
              </a:ext>
            </a:extLst>
          </p:cNvPr>
          <p:cNvSpPr txBox="1"/>
          <p:nvPr/>
        </p:nvSpPr>
        <p:spPr>
          <a:xfrm>
            <a:off x="8596336" y="3156478"/>
            <a:ext cx="3216435" cy="1508105"/>
          </a:xfrm>
          <a:prstGeom prst="rect">
            <a:avLst/>
          </a:prstGeom>
          <a:noFill/>
        </p:spPr>
        <p:txBody>
          <a:bodyPr wrap="square" lIns="360000" tIns="0" rIns="360000" bIns="0" rtlCol="0" anchor="t">
            <a:spAutoFit/>
          </a:bodyPr>
          <a:lstStyle/>
          <a:p>
            <a:pPr marR="0" algn="l" rtl="0"/>
            <a:r>
              <a:rPr lang="en-US" sz="1400"/>
              <a:t>Recognized by Environmental Packaging Award for bagasse products</a:t>
            </a:r>
          </a:p>
          <a:p>
            <a:pPr marR="0" algn="l" rtl="0"/>
            <a:endParaRPr lang="en-US" sz="1400"/>
          </a:p>
          <a:p>
            <a:pPr marR="0" algn="l" rtl="0"/>
            <a:r>
              <a:rPr lang="en-US" sz="1400"/>
              <a:t>The business in Poland received an award for its internal sustainability campaign</a:t>
            </a:r>
          </a:p>
        </p:txBody>
      </p:sp>
      <p:sp>
        <p:nvSpPr>
          <p:cNvPr id="10" name="textruta 9">
            <a:extLst>
              <a:ext uri="{FF2B5EF4-FFF2-40B4-BE49-F238E27FC236}">
                <a16:creationId xmlns:a16="http://schemas.microsoft.com/office/drawing/2014/main" id="{36B8E700-21B4-1D8F-6469-135751A54DAE}"/>
              </a:ext>
            </a:extLst>
          </p:cNvPr>
          <p:cNvSpPr txBox="1"/>
          <p:nvPr/>
        </p:nvSpPr>
        <p:spPr>
          <a:xfrm>
            <a:off x="8596800" y="4876564"/>
            <a:ext cx="3186112" cy="1102866"/>
          </a:xfrm>
          <a:prstGeom prst="rect">
            <a:avLst/>
          </a:prstGeom>
          <a:noFill/>
        </p:spPr>
        <p:txBody>
          <a:bodyPr wrap="square" lIns="360000" tIns="0" rIns="360000" bIns="0" rtlCol="0">
            <a:spAutoFit/>
          </a:bodyPr>
          <a:lstStyle/>
          <a:p>
            <a:pPr>
              <a:spcAft>
                <a:spcPts val="700"/>
              </a:spcAft>
            </a:pPr>
            <a:r>
              <a:rPr lang="en-US" sz="1200" err="1"/>
              <a:t>Ecovadis</a:t>
            </a:r>
            <a:r>
              <a:rPr lang="en-US" sz="1200"/>
              <a:t> score:</a:t>
            </a:r>
            <a:endParaRPr lang="en-US" sz="1200">
              <a:solidFill>
                <a:schemeClr val="bg1">
                  <a:lumMod val="50000"/>
                </a:schemeClr>
              </a:solidFill>
            </a:endParaRPr>
          </a:p>
          <a:p>
            <a:pPr>
              <a:spcAft>
                <a:spcPts val="700"/>
              </a:spcAft>
            </a:pPr>
            <a:r>
              <a:rPr lang="en-US" sz="1200"/>
              <a:t>KPI: </a:t>
            </a:r>
            <a:r>
              <a:rPr lang="en-US" sz="1200" err="1">
                <a:solidFill>
                  <a:schemeClr val="tx2"/>
                </a:solidFill>
              </a:rPr>
              <a:t>EcoVadis</a:t>
            </a:r>
            <a:r>
              <a:rPr lang="en-US" sz="1200">
                <a:solidFill>
                  <a:schemeClr val="tx2"/>
                </a:solidFill>
              </a:rPr>
              <a:t> Platinum level by 2025 (full-year result)</a:t>
            </a:r>
          </a:p>
          <a:p>
            <a:pPr>
              <a:spcAft>
                <a:spcPts val="700"/>
              </a:spcAft>
            </a:pPr>
            <a:r>
              <a:rPr lang="en-US" sz="1200"/>
              <a:t>Progress: </a:t>
            </a:r>
            <a:r>
              <a:rPr lang="en-US" sz="1200" err="1">
                <a:solidFill>
                  <a:schemeClr val="tx2"/>
                </a:solidFill>
              </a:rPr>
              <a:t>EcoVadis</a:t>
            </a:r>
            <a:r>
              <a:rPr lang="en-US" sz="1200">
                <a:solidFill>
                  <a:schemeClr val="tx2"/>
                </a:solidFill>
              </a:rPr>
              <a:t> score 77 (top 2%) for 2023 (Gold level)</a:t>
            </a:r>
          </a:p>
        </p:txBody>
      </p:sp>
      <p:cxnSp>
        <p:nvCxnSpPr>
          <p:cNvPr id="12" name="Rak 11">
            <a:extLst>
              <a:ext uri="{FF2B5EF4-FFF2-40B4-BE49-F238E27FC236}">
                <a16:creationId xmlns:a16="http://schemas.microsoft.com/office/drawing/2014/main" id="{DF0AA1AB-6106-8BCF-04D6-6625D34F5D69}"/>
              </a:ext>
            </a:extLst>
          </p:cNvPr>
          <p:cNvCxnSpPr>
            <a:cxnSpLocks/>
          </p:cNvCxnSpPr>
          <p:nvPr/>
        </p:nvCxnSpPr>
        <p:spPr>
          <a:xfrm flipV="1">
            <a:off x="767408" y="4680000"/>
            <a:ext cx="2492480" cy="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C98C2988-B228-3FCE-ECAD-4410D7040635}"/>
              </a:ext>
            </a:extLst>
          </p:cNvPr>
          <p:cNvCxnSpPr>
            <a:cxnSpLocks/>
          </p:cNvCxnSpPr>
          <p:nvPr/>
        </p:nvCxnSpPr>
        <p:spPr>
          <a:xfrm>
            <a:off x="4870800" y="4680000"/>
            <a:ext cx="244094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Rak 21">
            <a:extLst>
              <a:ext uri="{FF2B5EF4-FFF2-40B4-BE49-F238E27FC236}">
                <a16:creationId xmlns:a16="http://schemas.microsoft.com/office/drawing/2014/main" id="{4BC3690B-15A8-B603-F31B-AC64E6D6A2D7}"/>
              </a:ext>
            </a:extLst>
          </p:cNvPr>
          <p:cNvCxnSpPr>
            <a:cxnSpLocks/>
          </p:cNvCxnSpPr>
          <p:nvPr/>
        </p:nvCxnSpPr>
        <p:spPr>
          <a:xfrm>
            <a:off x="8938800" y="4680000"/>
            <a:ext cx="244094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29E9E048-10A2-1E28-E6AA-F7627370E6E4}"/>
              </a:ext>
            </a:extLst>
          </p:cNvPr>
          <p:cNvSpPr txBox="1"/>
          <p:nvPr/>
        </p:nvSpPr>
        <p:spPr>
          <a:xfrm>
            <a:off x="407988" y="2720470"/>
            <a:ext cx="3186112" cy="153888"/>
          </a:xfrm>
          <a:prstGeom prst="rect">
            <a:avLst/>
          </a:prstGeom>
          <a:noFill/>
        </p:spPr>
        <p:txBody>
          <a:bodyPr wrap="square" lIns="360000" tIns="0" rIns="180000" bIns="0" rtlCol="0">
            <a:spAutoFit/>
          </a:bodyPr>
          <a:lstStyle/>
          <a:p>
            <a:pPr>
              <a:spcAft>
                <a:spcPts val="300"/>
              </a:spcAft>
            </a:pPr>
            <a:r>
              <a:rPr lang="sv-SE" sz="1000" spc="150"/>
              <a:t>ACTIVITIES IN THE QUARTER</a:t>
            </a:r>
          </a:p>
        </p:txBody>
      </p:sp>
      <p:cxnSp>
        <p:nvCxnSpPr>
          <p:cNvPr id="3" name="Rak 2">
            <a:extLst>
              <a:ext uri="{FF2B5EF4-FFF2-40B4-BE49-F238E27FC236}">
                <a16:creationId xmlns:a16="http://schemas.microsoft.com/office/drawing/2014/main" id="{3D73F204-B543-F13B-2F9D-E597FDBABD5E}"/>
              </a:ext>
            </a:extLst>
          </p:cNvPr>
          <p:cNvCxnSpPr>
            <a:cxnSpLocks/>
          </p:cNvCxnSpPr>
          <p:nvPr/>
        </p:nvCxnSpPr>
        <p:spPr>
          <a:xfrm flipV="1">
            <a:off x="767408" y="2964065"/>
            <a:ext cx="2492480" cy="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ruta 13">
            <a:extLst>
              <a:ext uri="{FF2B5EF4-FFF2-40B4-BE49-F238E27FC236}">
                <a16:creationId xmlns:a16="http://schemas.microsoft.com/office/drawing/2014/main" id="{3418ABED-89E0-9B39-3A6A-12290089FF47}"/>
              </a:ext>
            </a:extLst>
          </p:cNvPr>
          <p:cNvSpPr txBox="1"/>
          <p:nvPr/>
        </p:nvSpPr>
        <p:spPr>
          <a:xfrm>
            <a:off x="4508882" y="2720470"/>
            <a:ext cx="3186112" cy="153888"/>
          </a:xfrm>
          <a:prstGeom prst="rect">
            <a:avLst/>
          </a:prstGeom>
          <a:noFill/>
        </p:spPr>
        <p:txBody>
          <a:bodyPr wrap="square" lIns="360000" tIns="0" rIns="180000" bIns="0" rtlCol="0">
            <a:spAutoFit/>
          </a:bodyPr>
          <a:lstStyle/>
          <a:p>
            <a:pPr>
              <a:spcAft>
                <a:spcPts val="300"/>
              </a:spcAft>
            </a:pPr>
            <a:r>
              <a:rPr lang="sv-SE" sz="1000" spc="150"/>
              <a:t>ACTIVITIES IN THE QUARTER</a:t>
            </a:r>
          </a:p>
        </p:txBody>
      </p:sp>
      <p:cxnSp>
        <p:nvCxnSpPr>
          <p:cNvPr id="15" name="Rak 14">
            <a:extLst>
              <a:ext uri="{FF2B5EF4-FFF2-40B4-BE49-F238E27FC236}">
                <a16:creationId xmlns:a16="http://schemas.microsoft.com/office/drawing/2014/main" id="{A832AF66-51A4-CCAF-75D8-47ECD3686B03}"/>
              </a:ext>
            </a:extLst>
          </p:cNvPr>
          <p:cNvCxnSpPr>
            <a:cxnSpLocks/>
          </p:cNvCxnSpPr>
          <p:nvPr/>
        </p:nvCxnSpPr>
        <p:spPr>
          <a:xfrm flipV="1">
            <a:off x="4870800" y="2964065"/>
            <a:ext cx="2492480" cy="39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ruta 17">
            <a:extLst>
              <a:ext uri="{FF2B5EF4-FFF2-40B4-BE49-F238E27FC236}">
                <a16:creationId xmlns:a16="http://schemas.microsoft.com/office/drawing/2014/main" id="{89898A96-59EF-71C6-010E-FD465640798C}"/>
              </a:ext>
            </a:extLst>
          </p:cNvPr>
          <p:cNvSpPr txBox="1"/>
          <p:nvPr/>
        </p:nvSpPr>
        <p:spPr>
          <a:xfrm>
            <a:off x="8596800" y="2720470"/>
            <a:ext cx="3186112" cy="153888"/>
          </a:xfrm>
          <a:prstGeom prst="rect">
            <a:avLst/>
          </a:prstGeom>
          <a:noFill/>
        </p:spPr>
        <p:txBody>
          <a:bodyPr wrap="square" lIns="360000" tIns="0" rIns="180000" bIns="0" rtlCol="0">
            <a:spAutoFit/>
          </a:bodyPr>
          <a:lstStyle/>
          <a:p>
            <a:pPr>
              <a:spcAft>
                <a:spcPts val="300"/>
              </a:spcAft>
            </a:pPr>
            <a:r>
              <a:rPr lang="sv-SE" sz="1000" spc="150"/>
              <a:t>ACTIVITIES IN THE QUARTER</a:t>
            </a:r>
          </a:p>
        </p:txBody>
      </p:sp>
      <p:cxnSp>
        <p:nvCxnSpPr>
          <p:cNvPr id="19" name="Rak 18">
            <a:extLst>
              <a:ext uri="{FF2B5EF4-FFF2-40B4-BE49-F238E27FC236}">
                <a16:creationId xmlns:a16="http://schemas.microsoft.com/office/drawing/2014/main" id="{2E478CBB-6717-11F9-0F47-B10E63329318}"/>
              </a:ext>
            </a:extLst>
          </p:cNvPr>
          <p:cNvCxnSpPr>
            <a:cxnSpLocks/>
          </p:cNvCxnSpPr>
          <p:nvPr/>
        </p:nvCxnSpPr>
        <p:spPr>
          <a:xfrm flipV="1">
            <a:off x="8938800" y="2964065"/>
            <a:ext cx="2492480" cy="3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26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EF1F9D-DD4A-5E90-8410-8E0B39F1298A}"/>
              </a:ext>
            </a:extLst>
          </p:cNvPr>
          <p:cNvSpPr>
            <a:spLocks noGrp="1"/>
          </p:cNvSpPr>
          <p:nvPr>
            <p:ph type="title"/>
          </p:nvPr>
        </p:nvSpPr>
        <p:spPr>
          <a:xfrm>
            <a:off x="1932337" y="2636051"/>
            <a:ext cx="8334363" cy="1585898"/>
          </a:xfrm>
        </p:spPr>
        <p:txBody>
          <a:bodyPr anchor="ctr"/>
          <a:lstStyle/>
          <a:p>
            <a:pPr algn="ctr"/>
            <a:r>
              <a:rPr lang="en-US" sz="4400"/>
              <a:t>Financials</a:t>
            </a:r>
          </a:p>
        </p:txBody>
      </p:sp>
    </p:spTree>
    <p:extLst>
      <p:ext uri="{BB962C8B-B14F-4D97-AF65-F5344CB8AC3E}">
        <p14:creationId xmlns:p14="http://schemas.microsoft.com/office/powerpoint/2010/main" val="2598788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Income</a:t>
            </a:r>
            <a:r>
              <a:rPr lang="sv-SE" sz="2000">
                <a:solidFill>
                  <a:schemeClr val="tx1"/>
                </a:solidFill>
              </a:rPr>
              <a:t> Statement</a:t>
            </a:r>
          </a:p>
        </p:txBody>
      </p:sp>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1724906061"/>
              </p:ext>
            </p:extLst>
          </p:nvPr>
        </p:nvGraphicFramePr>
        <p:xfrm>
          <a:off x="767409" y="1119600"/>
          <a:ext cx="10548001" cy="4890720"/>
        </p:xfrm>
        <a:graphic>
          <a:graphicData uri="http://schemas.openxmlformats.org/drawingml/2006/table">
            <a:tbl>
              <a:tblPr firstRow="1" bandRow="1">
                <a:tableStyleId>{B301B821-A1FF-4177-AEE7-76D212191A09}</a:tableStyleId>
              </a:tblPr>
              <a:tblGrid>
                <a:gridCol w="3677761">
                  <a:extLst>
                    <a:ext uri="{9D8B030D-6E8A-4147-A177-3AD203B41FA5}">
                      <a16:colId xmlns:a16="http://schemas.microsoft.com/office/drawing/2014/main" val="20000"/>
                    </a:ext>
                  </a:extLst>
                </a:gridCol>
                <a:gridCol w="1145040">
                  <a:extLst>
                    <a:ext uri="{9D8B030D-6E8A-4147-A177-3AD203B41FA5}">
                      <a16:colId xmlns:a16="http://schemas.microsoft.com/office/drawing/2014/main" val="689929234"/>
                    </a:ext>
                  </a:extLst>
                </a:gridCol>
                <a:gridCol w="1145040">
                  <a:extLst>
                    <a:ext uri="{9D8B030D-6E8A-4147-A177-3AD203B41FA5}">
                      <a16:colId xmlns:a16="http://schemas.microsoft.com/office/drawing/2014/main" val="3424598004"/>
                    </a:ext>
                  </a:extLst>
                </a:gridCol>
                <a:gridCol w="1145040">
                  <a:extLst>
                    <a:ext uri="{9D8B030D-6E8A-4147-A177-3AD203B41FA5}">
                      <a16:colId xmlns:a16="http://schemas.microsoft.com/office/drawing/2014/main" val="2794800612"/>
                    </a:ext>
                  </a:extLst>
                </a:gridCol>
                <a:gridCol w="1145040">
                  <a:extLst>
                    <a:ext uri="{9D8B030D-6E8A-4147-A177-3AD203B41FA5}">
                      <a16:colId xmlns:a16="http://schemas.microsoft.com/office/drawing/2014/main" val="1553269762"/>
                    </a:ext>
                  </a:extLst>
                </a:gridCol>
                <a:gridCol w="1145040">
                  <a:extLst>
                    <a:ext uri="{9D8B030D-6E8A-4147-A177-3AD203B41FA5}">
                      <a16:colId xmlns:a16="http://schemas.microsoft.com/office/drawing/2014/main" val="1819114484"/>
                    </a:ext>
                  </a:extLst>
                </a:gridCol>
                <a:gridCol w="1145040">
                  <a:extLst>
                    <a:ext uri="{9D8B030D-6E8A-4147-A177-3AD203B41FA5}">
                      <a16:colId xmlns:a16="http://schemas.microsoft.com/office/drawing/2014/main" val="1838390592"/>
                    </a:ext>
                  </a:extLst>
                </a:gridCol>
              </a:tblGrid>
              <a:tr h="432000">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Q2 / 2024</a:t>
                      </a:r>
                    </a:p>
                  </a:txBody>
                  <a:tcPr marL="180000" marR="18000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Q2 / 2023</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YTD / 2024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YTD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LTM /</a:t>
                      </a:r>
                    </a:p>
                    <a:p>
                      <a:pPr algn="r"/>
                      <a:r>
                        <a:rPr lang="en-US" sz="1100" b="1"/>
                        <a:t>2023-24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FY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8000">
                <a:tc>
                  <a:txBody>
                    <a:bodyPr/>
                    <a:lstStyle/>
                    <a:p>
                      <a:r>
                        <a:rPr lang="en-US" sz="1100">
                          <a:solidFill>
                            <a:schemeClr val="tx1"/>
                          </a:solidFill>
                          <a:latin typeface="+mn-lt"/>
                        </a:rPr>
                        <a:t>Net sales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1,875</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1,936</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3,611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3,813</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7,517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7,718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000">
                <a:tc>
                  <a:txBody>
                    <a:bodyPr/>
                    <a:lstStyle/>
                    <a:p>
                      <a:r>
                        <a:rPr lang="en-US" sz="1100">
                          <a:solidFill>
                            <a:schemeClr val="tx1"/>
                          </a:solidFill>
                          <a:latin typeface="+mn-lt"/>
                        </a:rPr>
                        <a:t>Gross profit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453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440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888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831</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1,903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1,846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8000">
                <a:tc>
                  <a:txBody>
                    <a:bodyPr/>
                    <a:lstStyle/>
                    <a:p>
                      <a:r>
                        <a:rPr lang="en-US" sz="1100">
                          <a:solidFill>
                            <a:schemeClr val="tx1"/>
                          </a:solidFill>
                          <a:latin typeface="+mn-lt"/>
                        </a:rPr>
                        <a:t>Gross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24.1%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22.7%</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24.6%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21.8%</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25.3%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23.9%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88000">
                <a:tc>
                  <a:txBody>
                    <a:bodyPr/>
                    <a:lstStyle/>
                    <a:p>
                      <a:r>
                        <a:rPr lang="en-US" sz="1100">
                          <a:solidFill>
                            <a:schemeClr val="tx1"/>
                          </a:solidFill>
                          <a:latin typeface="+mn-lt"/>
                        </a:rPr>
                        <a:t>Selling expenses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-191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-171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-378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-332</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-745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-699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88000">
                <a:tc>
                  <a:txBody>
                    <a:bodyPr/>
                    <a:lstStyle/>
                    <a:p>
                      <a:r>
                        <a:rPr lang="en-US" sz="1100">
                          <a:solidFill>
                            <a:schemeClr val="tx1"/>
                          </a:solidFill>
                          <a:latin typeface="+mn-lt"/>
                        </a:rPr>
                        <a:t>Administrative expenses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-119</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-221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-214</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-427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-421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88000">
                <a:tc>
                  <a:txBody>
                    <a:bodyPr/>
                    <a:lstStyle/>
                    <a:p>
                      <a:r>
                        <a:rPr lang="en-US" sz="1100">
                          <a:solidFill>
                            <a:schemeClr val="tx1"/>
                          </a:solidFill>
                          <a:latin typeface="+mn-lt"/>
                        </a:rPr>
                        <a:t>R &amp; D expenses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-9</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-9</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88000">
                <a:tc>
                  <a:txBody>
                    <a:bodyPr/>
                    <a:lstStyle/>
                    <a:p>
                      <a:r>
                        <a:rPr lang="en-US" sz="1100">
                          <a:solidFill>
                            <a:schemeClr val="tx1"/>
                          </a:solidFill>
                          <a:latin typeface="+mn-lt"/>
                        </a:rPr>
                        <a:t>Other operating net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-18</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13</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-5</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88000">
                <a:tc>
                  <a:txBody>
                    <a:bodyPr/>
                    <a:lstStyle/>
                    <a:p>
                      <a:r>
                        <a:rPr lang="en-US" sz="1100" b="1">
                          <a:solidFill>
                            <a:schemeClr val="tx1"/>
                          </a:solidFill>
                          <a:latin typeface="+mn-lt"/>
                        </a:rPr>
                        <a:t>EBIT</a:t>
                      </a:r>
                      <a:endParaRPr lang="en-US" sz="1100" b="1" i="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116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154</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238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265</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621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648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88000">
                <a:tc>
                  <a:txBody>
                    <a:bodyPr/>
                    <a:lstStyle/>
                    <a:p>
                      <a:r>
                        <a:rPr lang="en-US" sz="1100">
                          <a:solidFill>
                            <a:schemeClr val="tx1"/>
                          </a:solidFill>
                          <a:latin typeface="+mn-lt"/>
                        </a:rPr>
                        <a:t>Adjustments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-19</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-16</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-35</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88000">
                <a:tc>
                  <a:txBody>
                    <a:bodyPr/>
                    <a:lstStyle/>
                    <a:p>
                      <a:r>
                        <a:rPr lang="en-US" sz="1100" b="1">
                          <a:solidFill>
                            <a:schemeClr val="tx1"/>
                          </a:solidFill>
                          <a:latin typeface="+mn-lt"/>
                        </a:rPr>
                        <a:t>Operating income</a:t>
                      </a:r>
                      <a:r>
                        <a:rPr lang="en-US" sz="1100" b="1" baseline="30000">
                          <a:solidFill>
                            <a:schemeClr val="tx1"/>
                          </a:solidFill>
                          <a:latin typeface="+mn-lt"/>
                        </a:rPr>
                        <a:t>1) </a:t>
                      </a:r>
                      <a:endParaRPr lang="en-US" sz="1100" b="1" i="0" baseline="300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135</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170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275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300</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691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716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88000">
                <a:tc>
                  <a:txBody>
                    <a:bodyPr/>
                    <a:lstStyle/>
                    <a:p>
                      <a:r>
                        <a:rPr lang="en-US" sz="1100">
                          <a:solidFill>
                            <a:schemeClr val="tx1"/>
                          </a:solidFill>
                          <a:latin typeface="+mn-lt"/>
                        </a:rPr>
                        <a:t>Operating margin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7.2%</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8.8%</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7.9%</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9.2%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9.3%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88000">
                <a:tc>
                  <a:txBody>
                    <a:bodyPr/>
                    <a:lstStyle/>
                    <a:p>
                      <a:r>
                        <a:rPr lang="en-US" sz="1100">
                          <a:solidFill>
                            <a:schemeClr val="tx1"/>
                          </a:solidFill>
                          <a:latin typeface="+mn-lt"/>
                        </a:rPr>
                        <a:t>Financial net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-17</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-30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-28</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-57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-56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88000">
                <a:tc>
                  <a:txBody>
                    <a:bodyPr/>
                    <a:lstStyle/>
                    <a:p>
                      <a:r>
                        <a:rPr lang="en-US" sz="1100">
                          <a:solidFill>
                            <a:schemeClr val="tx1"/>
                          </a:solidFill>
                          <a:latin typeface="+mn-lt"/>
                        </a:rPr>
                        <a:t>Taxes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-15</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-24</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-27</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-164</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-150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88000">
                <a:tc>
                  <a:txBody>
                    <a:bodyPr/>
                    <a:lstStyle/>
                    <a:p>
                      <a:r>
                        <a:rPr lang="en-US" sz="1100" b="1">
                          <a:solidFill>
                            <a:schemeClr val="tx1"/>
                          </a:solidFill>
                          <a:latin typeface="+mn-lt"/>
                        </a:rPr>
                        <a:t>Net income</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84</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120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168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211</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400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443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288000">
                <a:tc>
                  <a:txBody>
                    <a:bodyPr/>
                    <a:lstStyle/>
                    <a:p>
                      <a:r>
                        <a:rPr lang="en-US" sz="1100" spc="-20" baseline="0">
                          <a:solidFill>
                            <a:schemeClr val="tx1"/>
                          </a:solidFill>
                          <a:latin typeface="+mn-lt"/>
                        </a:rPr>
                        <a:t>Earnings per share, attributable to equity holders of the Parent Company</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1.72</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2.20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3.38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3.86</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7.83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8.30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9" y="6124725"/>
            <a:ext cx="10657183" cy="107722"/>
          </a:xfrm>
          <a:prstGeom prst="rect">
            <a:avLst/>
          </a:prstGeom>
          <a:noFill/>
        </p:spPr>
        <p:txBody>
          <a:bodyPr wrap="square" lIns="180000" tIns="0" rIns="180000" bIns="0" rtlCol="0">
            <a:spAutoFit/>
          </a:bodyPr>
          <a:lstStyle/>
          <a:p>
            <a:r>
              <a:rPr lang="en-US" sz="700" baseline="30000"/>
              <a:t>1)</a:t>
            </a:r>
            <a:r>
              <a:rPr lang="en-US" sz="700"/>
              <a:t> Operating income adjusted for fair value allocations and amortization of intangible assets identified in connection with business acquisitions and for restructuring costs.</a:t>
            </a:r>
          </a:p>
        </p:txBody>
      </p:sp>
    </p:spTree>
    <p:extLst>
      <p:ext uri="{BB962C8B-B14F-4D97-AF65-F5344CB8AC3E}">
        <p14:creationId xmlns:p14="http://schemas.microsoft.com/office/powerpoint/2010/main" val="154044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Business Area Financials</a:t>
            </a:r>
          </a:p>
        </p:txBody>
      </p:sp>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2393673330"/>
              </p:ext>
            </p:extLst>
          </p:nvPr>
        </p:nvGraphicFramePr>
        <p:xfrm>
          <a:off x="767409" y="1119599"/>
          <a:ext cx="10663354" cy="3106172"/>
        </p:xfrm>
        <a:graphic>
          <a:graphicData uri="http://schemas.openxmlformats.org/drawingml/2006/table">
            <a:tbl>
              <a:tblPr firstRow="1" bandRow="1">
                <a:tableStyleId>{B301B821-A1FF-4177-AEE7-76D212191A09}</a:tableStyleId>
              </a:tblPr>
              <a:tblGrid>
                <a:gridCol w="1858991">
                  <a:extLst>
                    <a:ext uri="{9D8B030D-6E8A-4147-A177-3AD203B41FA5}">
                      <a16:colId xmlns:a16="http://schemas.microsoft.com/office/drawing/2014/main" val="20000"/>
                    </a:ext>
                  </a:extLst>
                </a:gridCol>
                <a:gridCol w="1858991">
                  <a:extLst>
                    <a:ext uri="{9D8B030D-6E8A-4147-A177-3AD203B41FA5}">
                      <a16:colId xmlns:a16="http://schemas.microsoft.com/office/drawing/2014/main" val="1391672674"/>
                    </a:ext>
                  </a:extLst>
                </a:gridCol>
                <a:gridCol w="1157562">
                  <a:extLst>
                    <a:ext uri="{9D8B030D-6E8A-4147-A177-3AD203B41FA5}">
                      <a16:colId xmlns:a16="http://schemas.microsoft.com/office/drawing/2014/main" val="689929234"/>
                    </a:ext>
                  </a:extLst>
                </a:gridCol>
                <a:gridCol w="1157562">
                  <a:extLst>
                    <a:ext uri="{9D8B030D-6E8A-4147-A177-3AD203B41FA5}">
                      <a16:colId xmlns:a16="http://schemas.microsoft.com/office/drawing/2014/main" val="3424598004"/>
                    </a:ext>
                  </a:extLst>
                </a:gridCol>
                <a:gridCol w="1157562">
                  <a:extLst>
                    <a:ext uri="{9D8B030D-6E8A-4147-A177-3AD203B41FA5}">
                      <a16:colId xmlns:a16="http://schemas.microsoft.com/office/drawing/2014/main" val="4071965327"/>
                    </a:ext>
                  </a:extLst>
                </a:gridCol>
                <a:gridCol w="1157562">
                  <a:extLst>
                    <a:ext uri="{9D8B030D-6E8A-4147-A177-3AD203B41FA5}">
                      <a16:colId xmlns:a16="http://schemas.microsoft.com/office/drawing/2014/main" val="3317423077"/>
                    </a:ext>
                  </a:extLst>
                </a:gridCol>
                <a:gridCol w="1157562">
                  <a:extLst>
                    <a:ext uri="{9D8B030D-6E8A-4147-A177-3AD203B41FA5}">
                      <a16:colId xmlns:a16="http://schemas.microsoft.com/office/drawing/2014/main" val="1819114484"/>
                    </a:ext>
                  </a:extLst>
                </a:gridCol>
                <a:gridCol w="1157562">
                  <a:extLst>
                    <a:ext uri="{9D8B030D-6E8A-4147-A177-3AD203B41FA5}">
                      <a16:colId xmlns:a16="http://schemas.microsoft.com/office/drawing/2014/main" val="1838390592"/>
                    </a:ext>
                  </a:extLst>
                </a:gridCol>
              </a:tblGrid>
              <a:tr h="476042">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endParaRPr lang="en-US" sz="1100" b="1" baseline="0"/>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Q2 / 2024</a:t>
                      </a:r>
                    </a:p>
                  </a:txBody>
                  <a:tcPr marL="180000" marR="18000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Q2 / 2023</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YTD / 2024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YTD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LTM /</a:t>
                      </a:r>
                    </a:p>
                    <a:p>
                      <a:pPr algn="r"/>
                      <a:r>
                        <a:rPr lang="en-US" sz="1100" b="1"/>
                        <a:t>2023-24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FY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76710">
                <a:tc>
                  <a:txBody>
                    <a:bodyPr/>
                    <a:lstStyle/>
                    <a:p>
                      <a:r>
                        <a:rPr lang="en-US" sz="1100">
                          <a:solidFill>
                            <a:schemeClr val="tx1"/>
                          </a:solidFill>
                          <a:latin typeface="+mn-lt"/>
                        </a:rPr>
                        <a:t>Dining Solutions</a:t>
                      </a:r>
                    </a:p>
                    <a:p>
                      <a:endParaRPr lang="en-US" sz="1100">
                        <a:solidFill>
                          <a:schemeClr val="tx1"/>
                        </a:solidFill>
                        <a:latin typeface="+mn-lt"/>
                      </a:endParaRPr>
                    </a:p>
                    <a:p>
                      <a:endParaRPr lang="en-US" sz="11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100">
                          <a:solidFill>
                            <a:schemeClr val="tx1"/>
                          </a:solidFill>
                          <a:latin typeface="+mn-lt"/>
                        </a:rPr>
                        <a:t>Net sales</a:t>
                      </a:r>
                      <a:br>
                        <a:rPr lang="en-US" sz="1100">
                          <a:solidFill>
                            <a:srgbClr val="000000"/>
                          </a:solidFill>
                          <a:latin typeface="+mn-lt"/>
                        </a:rPr>
                      </a:br>
                      <a:r>
                        <a:rPr lang="en-US" sz="1100">
                          <a:solidFill>
                            <a:schemeClr val="tx1"/>
                          </a:solidFill>
                          <a:latin typeface="+mn-lt"/>
                        </a:rPr>
                        <a:t>Operating income</a:t>
                      </a:r>
                      <a:r>
                        <a:rPr lang="en-US" sz="1100" baseline="30000">
                          <a:solidFill>
                            <a:schemeClr val="tx1"/>
                          </a:solidFill>
                          <a:latin typeface="+mn-lt"/>
                        </a:rPr>
                        <a:t>1)</a:t>
                      </a:r>
                    </a:p>
                    <a:p>
                      <a:r>
                        <a:rPr lang="en-US" sz="1100">
                          <a:solidFill>
                            <a:schemeClr val="tx1"/>
                          </a:solidFill>
                          <a:latin typeface="+mn-lt"/>
                        </a:rPr>
                        <a:t>Operating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1,069</a:t>
                      </a:r>
                    </a:p>
                    <a:p>
                      <a:pPr marL="0" algn="r" defTabSz="914400" rtl="0" eaLnBrk="1" fontAlgn="ctr" latinLnBrk="0" hangingPunct="1"/>
                      <a:r>
                        <a:rPr lang="sv-SE" sz="1100" kern="1200">
                          <a:solidFill>
                            <a:schemeClr val="tx1"/>
                          </a:solidFill>
                          <a:latin typeface="+mn-lt"/>
                          <a:ea typeface="+mn-ea"/>
                          <a:cs typeface="+mn-cs"/>
                        </a:rPr>
                        <a:t>93</a:t>
                      </a:r>
                    </a:p>
                    <a:p>
                      <a:pPr marL="0" algn="r" defTabSz="914400" rtl="0" eaLnBrk="1" fontAlgn="ctr" latinLnBrk="0" hangingPunct="1"/>
                      <a:r>
                        <a:rPr lang="sv-SE" sz="1100" kern="1200">
                          <a:solidFill>
                            <a:schemeClr val="tx1"/>
                          </a:solidFill>
                          <a:latin typeface="+mn-lt"/>
                          <a:ea typeface="+mn-ea"/>
                          <a:cs typeface="+mn-cs"/>
                        </a:rPr>
                        <a:t>8.7%</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1,148</a:t>
                      </a:r>
                    </a:p>
                    <a:p>
                      <a:pPr marL="0" algn="r" defTabSz="914400" rtl="0" eaLnBrk="1" fontAlgn="ctr" latinLnBrk="0" hangingPunct="1"/>
                      <a:r>
                        <a:rPr lang="sv-SE" sz="1100" kern="1200">
                          <a:solidFill>
                            <a:schemeClr val="tx1"/>
                          </a:solidFill>
                          <a:latin typeface="+mn-lt"/>
                          <a:ea typeface="+mn-ea"/>
                          <a:cs typeface="+mn-cs"/>
                        </a:rPr>
                        <a:t>134</a:t>
                      </a:r>
                    </a:p>
                    <a:p>
                      <a:pPr marL="0" algn="r" defTabSz="914400" rtl="0" eaLnBrk="1" fontAlgn="ctr" latinLnBrk="0" hangingPunct="1"/>
                      <a:r>
                        <a:rPr lang="sv-SE" sz="1100" kern="1200">
                          <a:solidFill>
                            <a:schemeClr val="tx1"/>
                          </a:solidFill>
                          <a:latin typeface="+mn-lt"/>
                          <a:ea typeface="+mn-ea"/>
                          <a:cs typeface="+mn-cs"/>
                        </a:rPr>
                        <a:t>11.6%</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2,099</a:t>
                      </a:r>
                    </a:p>
                    <a:p>
                      <a:pPr marL="0" algn="r" defTabSz="914400" rtl="0" eaLnBrk="1" fontAlgn="ctr" latinLnBrk="0" hangingPunct="1"/>
                      <a:r>
                        <a:rPr lang="sv-SE" sz="1100" kern="1200">
                          <a:solidFill>
                            <a:schemeClr val="tx1"/>
                          </a:solidFill>
                          <a:latin typeface="+mn-lt"/>
                          <a:ea typeface="+mn-ea"/>
                          <a:cs typeface="+mn-cs"/>
                        </a:rPr>
                        <a:t>203</a:t>
                      </a:r>
                    </a:p>
                    <a:p>
                      <a:pPr marL="0" algn="r" defTabSz="914400" rtl="0" eaLnBrk="1" fontAlgn="ctr" latinLnBrk="0" hangingPunct="1"/>
                      <a:r>
                        <a:rPr lang="sv-SE" sz="1100" kern="1200">
                          <a:solidFill>
                            <a:schemeClr val="tx1"/>
                          </a:solidFill>
                          <a:latin typeface="+mn-lt"/>
                          <a:ea typeface="+mn-ea"/>
                          <a:cs typeface="+mn-cs"/>
                        </a:rPr>
                        <a:t>9.7%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2,278</a:t>
                      </a:r>
                    </a:p>
                    <a:p>
                      <a:pPr marL="0" algn="r" defTabSz="914400" rtl="0" eaLnBrk="1" fontAlgn="ctr" latinLnBrk="0" hangingPunct="1"/>
                      <a:r>
                        <a:rPr lang="sv-SE" sz="1100" kern="1200">
                          <a:solidFill>
                            <a:schemeClr val="tx1"/>
                          </a:solidFill>
                          <a:latin typeface="+mn-lt"/>
                          <a:ea typeface="+mn-ea"/>
                          <a:cs typeface="+mn-cs"/>
                        </a:rPr>
                        <a:t>255</a:t>
                      </a:r>
                    </a:p>
                    <a:p>
                      <a:pPr marL="0" algn="r" defTabSz="914400" rtl="0" eaLnBrk="1" fontAlgn="ctr" latinLnBrk="0" hangingPunct="1"/>
                      <a:r>
                        <a:rPr lang="sv-SE" sz="1100" kern="1200">
                          <a:solidFill>
                            <a:schemeClr val="tx1"/>
                          </a:solidFill>
                          <a:latin typeface="+mn-lt"/>
                          <a:ea typeface="+mn-ea"/>
                          <a:cs typeface="+mn-cs"/>
                        </a:rPr>
                        <a:t>11.2%</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4,502</a:t>
                      </a:r>
                    </a:p>
                    <a:p>
                      <a:pPr marL="0" algn="r" defTabSz="914400" rtl="0" eaLnBrk="1" fontAlgn="ctr" latinLnBrk="0" hangingPunct="1"/>
                      <a:r>
                        <a:rPr lang="sv-SE" sz="1100" kern="1200">
                          <a:solidFill>
                            <a:schemeClr val="tx1"/>
                          </a:solidFill>
                          <a:latin typeface="+mn-lt"/>
                          <a:ea typeface="+mn-ea"/>
                          <a:cs typeface="+mn-cs"/>
                        </a:rPr>
                        <a:t>547</a:t>
                      </a:r>
                    </a:p>
                    <a:p>
                      <a:pPr marL="0" algn="r" defTabSz="914400" rtl="0" eaLnBrk="1" fontAlgn="ctr" latinLnBrk="0" hangingPunct="1"/>
                      <a:r>
                        <a:rPr lang="sv-SE" sz="1100" kern="1200">
                          <a:solidFill>
                            <a:schemeClr val="tx1"/>
                          </a:solidFill>
                          <a:latin typeface="+mn-lt"/>
                          <a:ea typeface="+mn-ea"/>
                          <a:cs typeface="+mn-cs"/>
                        </a:rPr>
                        <a:t>12.1%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4,681</a:t>
                      </a:r>
                    </a:p>
                    <a:p>
                      <a:pPr marL="0" algn="r" defTabSz="914400" rtl="0" eaLnBrk="1" fontAlgn="ctr" latinLnBrk="0" hangingPunct="1"/>
                      <a:r>
                        <a:rPr lang="sv-SE" sz="1100" kern="1200">
                          <a:solidFill>
                            <a:schemeClr val="tx1"/>
                          </a:solidFill>
                          <a:latin typeface="+mn-lt"/>
                          <a:ea typeface="+mn-ea"/>
                          <a:cs typeface="+mn-cs"/>
                        </a:rPr>
                        <a:t>600</a:t>
                      </a:r>
                    </a:p>
                    <a:p>
                      <a:pPr marL="0" algn="r" defTabSz="914400" rtl="0" eaLnBrk="1" fontAlgn="ctr" latinLnBrk="0" hangingPunct="1"/>
                      <a:r>
                        <a:rPr lang="sv-SE" sz="1100" kern="1200">
                          <a:solidFill>
                            <a:schemeClr val="tx1"/>
                          </a:solidFill>
                          <a:latin typeface="+mn-lt"/>
                          <a:ea typeface="+mn-ea"/>
                          <a:cs typeface="+mn-cs"/>
                        </a:rPr>
                        <a:t>12.8%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876710">
                <a:tc>
                  <a:txBody>
                    <a:bodyPr/>
                    <a:lstStyle/>
                    <a:p>
                      <a:r>
                        <a:rPr lang="en-US" sz="1100">
                          <a:solidFill>
                            <a:schemeClr val="tx1"/>
                          </a:solidFill>
                          <a:latin typeface="+mn-lt"/>
                        </a:rPr>
                        <a:t>Food Packaging Solutions</a:t>
                      </a:r>
                    </a:p>
                    <a:p>
                      <a:endParaRPr lang="en-US" sz="1100">
                        <a:solidFill>
                          <a:schemeClr val="tx1"/>
                        </a:solidFill>
                        <a:latin typeface="+mn-lt"/>
                      </a:endParaRPr>
                    </a:p>
                    <a:p>
                      <a:endParaRPr lang="en-US" sz="11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r>
                        <a:rPr lang="en-US" sz="1100">
                          <a:solidFill>
                            <a:schemeClr val="tx1"/>
                          </a:solidFill>
                          <a:latin typeface="+mn-lt"/>
                        </a:rPr>
                        <a:t>Net sales</a:t>
                      </a:r>
                      <a:br>
                        <a:rPr lang="en-US" sz="1100">
                          <a:solidFill>
                            <a:srgbClr val="000000"/>
                          </a:solidFill>
                          <a:latin typeface="+mn-lt"/>
                        </a:rPr>
                      </a:br>
                      <a:r>
                        <a:rPr lang="en-US" sz="1100">
                          <a:solidFill>
                            <a:schemeClr val="tx1"/>
                          </a:solidFill>
                          <a:latin typeface="+mn-lt"/>
                        </a:rPr>
                        <a:t>Operating income</a:t>
                      </a:r>
                      <a:r>
                        <a:rPr lang="en-US" sz="1100" baseline="30000">
                          <a:solidFill>
                            <a:schemeClr val="tx1"/>
                          </a:solidFill>
                          <a:latin typeface="+mn-lt"/>
                        </a:rPr>
                        <a:t>1)</a:t>
                      </a:r>
                    </a:p>
                    <a:p>
                      <a:r>
                        <a:rPr lang="en-US" sz="1100">
                          <a:solidFill>
                            <a:schemeClr val="tx1"/>
                          </a:solidFill>
                          <a:latin typeface="+mn-lt"/>
                        </a:rPr>
                        <a:t>Operating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806</a:t>
                      </a:r>
                    </a:p>
                    <a:p>
                      <a:pPr marL="0" algn="r" defTabSz="914400" rtl="0" eaLnBrk="1" fontAlgn="ctr" latinLnBrk="0" hangingPunct="1"/>
                      <a:r>
                        <a:rPr lang="sv-SE" sz="1100" kern="1200">
                          <a:solidFill>
                            <a:schemeClr val="tx1"/>
                          </a:solidFill>
                          <a:latin typeface="+mn-lt"/>
                          <a:ea typeface="+mn-ea"/>
                          <a:cs typeface="+mn-cs"/>
                        </a:rPr>
                        <a:t>42</a:t>
                      </a:r>
                    </a:p>
                    <a:p>
                      <a:pPr marL="0" algn="r" defTabSz="914400" rtl="0" eaLnBrk="1" fontAlgn="ctr" latinLnBrk="0" hangingPunct="1"/>
                      <a:r>
                        <a:rPr lang="sv-SE" sz="1100" kern="1200">
                          <a:solidFill>
                            <a:schemeClr val="tx1"/>
                          </a:solidFill>
                          <a:latin typeface="+mn-lt"/>
                          <a:ea typeface="+mn-ea"/>
                          <a:cs typeface="+mn-cs"/>
                        </a:rPr>
                        <a:t>5.1%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788</a:t>
                      </a:r>
                    </a:p>
                    <a:p>
                      <a:pPr marL="0" algn="r" defTabSz="914400" rtl="0" eaLnBrk="1" fontAlgn="ctr" latinLnBrk="0" hangingPunct="1"/>
                      <a:r>
                        <a:rPr lang="sv-SE" sz="1100" kern="1200">
                          <a:solidFill>
                            <a:schemeClr val="tx1"/>
                          </a:solidFill>
                          <a:latin typeface="+mn-lt"/>
                          <a:ea typeface="+mn-ea"/>
                          <a:cs typeface="+mn-cs"/>
                        </a:rPr>
                        <a:t>36</a:t>
                      </a:r>
                    </a:p>
                    <a:p>
                      <a:pPr marL="0" algn="r" defTabSz="914400" rtl="0" eaLnBrk="1" fontAlgn="ctr" latinLnBrk="0" hangingPunct="1"/>
                      <a:r>
                        <a:rPr lang="sv-SE" sz="1100" kern="1200">
                          <a:solidFill>
                            <a:schemeClr val="tx1"/>
                          </a:solidFill>
                          <a:latin typeface="+mn-lt"/>
                          <a:ea typeface="+mn-ea"/>
                          <a:cs typeface="+mn-cs"/>
                        </a:rPr>
                        <a:t>4.6%</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1,512</a:t>
                      </a:r>
                    </a:p>
                    <a:p>
                      <a:pPr marL="0" algn="r" defTabSz="914400" rtl="0" eaLnBrk="1" fontAlgn="ctr" latinLnBrk="0" hangingPunct="1"/>
                      <a:r>
                        <a:rPr lang="sv-SE" sz="1100" kern="1200">
                          <a:solidFill>
                            <a:schemeClr val="tx1"/>
                          </a:solidFill>
                          <a:latin typeface="+mn-lt"/>
                          <a:ea typeface="+mn-ea"/>
                          <a:cs typeface="+mn-cs"/>
                        </a:rPr>
                        <a:t>72</a:t>
                      </a:r>
                    </a:p>
                    <a:p>
                      <a:pPr marL="0" algn="r" defTabSz="914400" rtl="0" eaLnBrk="1" fontAlgn="ctr" latinLnBrk="0" hangingPunct="1"/>
                      <a:r>
                        <a:rPr lang="sv-SE" sz="1100" kern="1200">
                          <a:solidFill>
                            <a:schemeClr val="tx1"/>
                          </a:solidFill>
                          <a:latin typeface="+mn-lt"/>
                          <a:ea typeface="+mn-ea"/>
                          <a:cs typeface="+mn-cs"/>
                        </a:rPr>
                        <a:t>4.8%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1,535</a:t>
                      </a:r>
                    </a:p>
                    <a:p>
                      <a:pPr marL="0" algn="r" defTabSz="914400" rtl="0" eaLnBrk="1" fontAlgn="ctr" latinLnBrk="0" hangingPunct="1"/>
                      <a:r>
                        <a:rPr lang="sv-SE" sz="1100" kern="1200">
                          <a:solidFill>
                            <a:schemeClr val="tx1"/>
                          </a:solidFill>
                          <a:latin typeface="+mn-lt"/>
                          <a:ea typeface="+mn-ea"/>
                          <a:cs typeface="+mn-cs"/>
                        </a:rPr>
                        <a:t>45</a:t>
                      </a:r>
                    </a:p>
                    <a:p>
                      <a:pPr marL="0" algn="r" defTabSz="914400" rtl="0" eaLnBrk="1" fontAlgn="ctr" latinLnBrk="0" hangingPunct="1"/>
                      <a:r>
                        <a:rPr lang="sv-SE" sz="1100" kern="1200">
                          <a:solidFill>
                            <a:schemeClr val="tx1"/>
                          </a:solidFill>
                          <a:latin typeface="+mn-lt"/>
                          <a:ea typeface="+mn-ea"/>
                          <a:cs typeface="+mn-cs"/>
                        </a:rPr>
                        <a:t>2.9%</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3,014</a:t>
                      </a:r>
                    </a:p>
                    <a:p>
                      <a:pPr marL="0" algn="r" defTabSz="914400" rtl="0" eaLnBrk="1" fontAlgn="ctr" latinLnBrk="0" hangingPunct="1"/>
                      <a:r>
                        <a:rPr lang="sv-SE" sz="1100" kern="1200">
                          <a:solidFill>
                            <a:schemeClr val="tx1"/>
                          </a:solidFill>
                          <a:latin typeface="+mn-lt"/>
                          <a:ea typeface="+mn-ea"/>
                          <a:cs typeface="+mn-cs"/>
                        </a:rPr>
                        <a:t>144</a:t>
                      </a:r>
                    </a:p>
                    <a:p>
                      <a:pPr marL="0" algn="r" defTabSz="914400" rtl="0" eaLnBrk="1" fontAlgn="ctr" latinLnBrk="0" hangingPunct="1"/>
                      <a:r>
                        <a:rPr lang="sv-SE" sz="1100" kern="1200">
                          <a:solidFill>
                            <a:schemeClr val="tx1"/>
                          </a:solidFill>
                          <a:latin typeface="+mn-lt"/>
                          <a:ea typeface="+mn-ea"/>
                          <a:cs typeface="+mn-cs"/>
                        </a:rPr>
                        <a:t>4.8%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kern="1200">
                          <a:solidFill>
                            <a:schemeClr val="tx1"/>
                          </a:solidFill>
                          <a:latin typeface="+mn-lt"/>
                          <a:ea typeface="+mn-ea"/>
                          <a:cs typeface="+mn-cs"/>
                        </a:rPr>
                        <a:t>3,037</a:t>
                      </a:r>
                    </a:p>
                    <a:p>
                      <a:pPr marL="0" algn="r" defTabSz="914400" rtl="0" eaLnBrk="1" fontAlgn="ctr" latinLnBrk="0" hangingPunct="1"/>
                      <a:r>
                        <a:rPr lang="sv-SE" sz="1100" kern="1200">
                          <a:solidFill>
                            <a:schemeClr val="tx1"/>
                          </a:solidFill>
                          <a:latin typeface="+mn-lt"/>
                          <a:ea typeface="+mn-ea"/>
                          <a:cs typeface="+mn-cs"/>
                        </a:rPr>
                        <a:t>117</a:t>
                      </a:r>
                    </a:p>
                    <a:p>
                      <a:pPr marL="0" algn="r" defTabSz="914400" rtl="0" eaLnBrk="1" fontAlgn="ctr" latinLnBrk="0" hangingPunct="1"/>
                      <a:r>
                        <a:rPr lang="sv-SE" sz="1100" kern="1200">
                          <a:solidFill>
                            <a:schemeClr val="tx1"/>
                          </a:solidFill>
                          <a:latin typeface="+mn-lt"/>
                          <a:ea typeface="+mn-ea"/>
                          <a:cs typeface="+mn-cs"/>
                        </a:rPr>
                        <a:t>3.8%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876710">
                <a:tc>
                  <a:txBody>
                    <a:bodyPr/>
                    <a:lstStyle/>
                    <a:p>
                      <a:r>
                        <a:rPr lang="en-US" sz="1100" b="1">
                          <a:solidFill>
                            <a:schemeClr val="tx1"/>
                          </a:solidFill>
                          <a:latin typeface="+mn-lt"/>
                        </a:rPr>
                        <a:t>Duni Group</a:t>
                      </a:r>
                    </a:p>
                    <a:p>
                      <a:endParaRPr lang="en-US" sz="1100" b="1">
                        <a:solidFill>
                          <a:schemeClr val="tx1"/>
                        </a:solidFill>
                        <a:latin typeface="+mn-lt"/>
                      </a:endParaRPr>
                    </a:p>
                    <a:p>
                      <a:endParaRPr lang="en-US" sz="1100" b="1">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100" b="1">
                          <a:solidFill>
                            <a:schemeClr val="tx1"/>
                          </a:solidFill>
                          <a:latin typeface="+mn-lt"/>
                        </a:rPr>
                        <a:t>Net sales</a:t>
                      </a:r>
                      <a:br>
                        <a:rPr lang="en-US" sz="1100" b="1">
                          <a:solidFill>
                            <a:srgbClr val="000000"/>
                          </a:solidFill>
                          <a:latin typeface="+mn-lt"/>
                        </a:rPr>
                      </a:br>
                      <a:r>
                        <a:rPr lang="en-US" sz="1100" b="1">
                          <a:solidFill>
                            <a:schemeClr val="tx1"/>
                          </a:solidFill>
                          <a:latin typeface="+mn-lt"/>
                        </a:rPr>
                        <a:t>Operating income</a:t>
                      </a:r>
                      <a:r>
                        <a:rPr lang="en-US" sz="1100" b="1" baseline="30000">
                          <a:solidFill>
                            <a:schemeClr val="tx1"/>
                          </a:solidFill>
                          <a:latin typeface="+mn-lt"/>
                        </a:rPr>
                        <a:t>1)</a:t>
                      </a:r>
                    </a:p>
                    <a:p>
                      <a:r>
                        <a:rPr lang="en-US" sz="1100" b="1">
                          <a:solidFill>
                            <a:schemeClr val="tx1"/>
                          </a:solidFill>
                          <a:latin typeface="+mn-lt"/>
                        </a:rPr>
                        <a:t>Operating margin</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1,875</a:t>
                      </a:r>
                    </a:p>
                    <a:p>
                      <a:pPr marL="0" algn="r" defTabSz="914400" rtl="0" eaLnBrk="1" fontAlgn="ctr" latinLnBrk="0" hangingPunct="1"/>
                      <a:r>
                        <a:rPr lang="sv-SE" sz="1100" b="1" kern="1200">
                          <a:solidFill>
                            <a:schemeClr val="tx1"/>
                          </a:solidFill>
                          <a:latin typeface="+mn-lt"/>
                          <a:ea typeface="+mn-ea"/>
                          <a:cs typeface="+mn-cs"/>
                        </a:rPr>
                        <a:t>135</a:t>
                      </a:r>
                    </a:p>
                    <a:p>
                      <a:pPr marL="0" algn="r" defTabSz="914400" rtl="0" eaLnBrk="1" fontAlgn="ctr" latinLnBrk="0" hangingPunct="1"/>
                      <a:r>
                        <a:rPr lang="sv-SE" sz="1100" b="1" kern="1200">
                          <a:solidFill>
                            <a:schemeClr val="tx1"/>
                          </a:solidFill>
                          <a:latin typeface="+mn-lt"/>
                          <a:ea typeface="+mn-ea"/>
                          <a:cs typeface="+mn-cs"/>
                        </a:rPr>
                        <a:t>7.2%</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1,936</a:t>
                      </a:r>
                    </a:p>
                    <a:p>
                      <a:pPr marL="0" algn="r" defTabSz="914400" rtl="0" eaLnBrk="1" fontAlgn="ctr" latinLnBrk="0" hangingPunct="1"/>
                      <a:r>
                        <a:rPr lang="sv-SE" sz="1100" b="1" kern="1200">
                          <a:solidFill>
                            <a:schemeClr val="tx1"/>
                          </a:solidFill>
                          <a:latin typeface="+mn-lt"/>
                          <a:ea typeface="+mn-ea"/>
                          <a:cs typeface="+mn-cs"/>
                        </a:rPr>
                        <a:t>170</a:t>
                      </a:r>
                    </a:p>
                    <a:p>
                      <a:pPr marL="0" algn="r" defTabSz="914400" rtl="0" eaLnBrk="1" fontAlgn="ctr" latinLnBrk="0" hangingPunct="1"/>
                      <a:r>
                        <a:rPr lang="sv-SE" sz="1100" b="1" kern="1200">
                          <a:solidFill>
                            <a:schemeClr val="tx1"/>
                          </a:solidFill>
                          <a:latin typeface="+mn-lt"/>
                          <a:ea typeface="+mn-ea"/>
                          <a:cs typeface="+mn-cs"/>
                        </a:rPr>
                        <a:t>8.8%</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3,611</a:t>
                      </a:r>
                    </a:p>
                    <a:p>
                      <a:pPr marL="0" algn="r" defTabSz="914400" rtl="0" eaLnBrk="1" fontAlgn="ctr" latinLnBrk="0" hangingPunct="1"/>
                      <a:r>
                        <a:rPr lang="sv-SE" sz="1100" b="1" kern="1200">
                          <a:solidFill>
                            <a:schemeClr val="tx1"/>
                          </a:solidFill>
                          <a:latin typeface="+mn-lt"/>
                          <a:ea typeface="+mn-ea"/>
                          <a:cs typeface="+mn-cs"/>
                        </a:rPr>
                        <a:t>275</a:t>
                      </a:r>
                    </a:p>
                    <a:p>
                      <a:pPr marL="0" algn="r" defTabSz="914400" rtl="0" eaLnBrk="1" fontAlgn="ctr" latinLnBrk="0" hangingPunct="1"/>
                      <a:r>
                        <a:rPr lang="sv-SE" sz="1100" b="1" kern="1200">
                          <a:solidFill>
                            <a:schemeClr val="tx1"/>
                          </a:solidFill>
                          <a:latin typeface="+mn-lt"/>
                          <a:ea typeface="+mn-ea"/>
                          <a:cs typeface="+mn-cs"/>
                        </a:rPr>
                        <a:t>7.6%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3,813</a:t>
                      </a:r>
                    </a:p>
                    <a:p>
                      <a:pPr marL="0" algn="r" defTabSz="914400" rtl="0" eaLnBrk="1" fontAlgn="ctr" latinLnBrk="0" hangingPunct="1"/>
                      <a:r>
                        <a:rPr lang="sv-SE" sz="1100" b="1" kern="1200">
                          <a:solidFill>
                            <a:schemeClr val="tx1"/>
                          </a:solidFill>
                          <a:latin typeface="+mn-lt"/>
                          <a:ea typeface="+mn-ea"/>
                          <a:cs typeface="+mn-cs"/>
                        </a:rPr>
                        <a:t>300</a:t>
                      </a:r>
                    </a:p>
                    <a:p>
                      <a:pPr marL="0" algn="r" defTabSz="914400" rtl="0" eaLnBrk="1" fontAlgn="ctr" latinLnBrk="0" hangingPunct="1"/>
                      <a:r>
                        <a:rPr lang="sv-SE" sz="1100" b="1" kern="1200">
                          <a:solidFill>
                            <a:schemeClr val="tx1"/>
                          </a:solidFill>
                          <a:latin typeface="+mn-lt"/>
                          <a:ea typeface="+mn-ea"/>
                          <a:cs typeface="+mn-cs"/>
                        </a:rPr>
                        <a:t>7.9%</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7,517</a:t>
                      </a:r>
                    </a:p>
                    <a:p>
                      <a:pPr marL="0" algn="r" defTabSz="914400" rtl="0" eaLnBrk="1" fontAlgn="ctr" latinLnBrk="0" hangingPunct="1"/>
                      <a:r>
                        <a:rPr lang="sv-SE" sz="1100" b="1" kern="1200">
                          <a:solidFill>
                            <a:schemeClr val="tx1"/>
                          </a:solidFill>
                          <a:latin typeface="+mn-lt"/>
                          <a:ea typeface="+mn-ea"/>
                          <a:cs typeface="+mn-cs"/>
                        </a:rPr>
                        <a:t>691</a:t>
                      </a:r>
                    </a:p>
                    <a:p>
                      <a:pPr marL="0" algn="r" defTabSz="914400" rtl="0" eaLnBrk="1" fontAlgn="ctr" latinLnBrk="0" hangingPunct="1"/>
                      <a:r>
                        <a:rPr lang="sv-SE" sz="1100" b="1" kern="1200">
                          <a:solidFill>
                            <a:schemeClr val="tx1"/>
                          </a:solidFill>
                          <a:latin typeface="+mn-lt"/>
                          <a:ea typeface="+mn-ea"/>
                          <a:cs typeface="+mn-cs"/>
                        </a:rPr>
                        <a:t>9.2%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7,718</a:t>
                      </a:r>
                    </a:p>
                    <a:p>
                      <a:pPr marL="0" algn="r" defTabSz="914400" rtl="0" eaLnBrk="1" fontAlgn="ctr" latinLnBrk="0" hangingPunct="1"/>
                      <a:r>
                        <a:rPr lang="sv-SE" sz="1100" b="1" kern="1200">
                          <a:solidFill>
                            <a:schemeClr val="tx1"/>
                          </a:solidFill>
                          <a:latin typeface="+mn-lt"/>
                          <a:ea typeface="+mn-ea"/>
                          <a:cs typeface="+mn-cs"/>
                        </a:rPr>
                        <a:t>716</a:t>
                      </a:r>
                    </a:p>
                    <a:p>
                      <a:pPr marL="0" algn="r" defTabSz="914400" rtl="0" eaLnBrk="1" fontAlgn="ctr" latinLnBrk="0" hangingPunct="1"/>
                      <a:r>
                        <a:rPr lang="sv-SE" sz="1100" b="1" kern="1200">
                          <a:solidFill>
                            <a:schemeClr val="tx1"/>
                          </a:solidFill>
                          <a:latin typeface="+mn-lt"/>
                          <a:ea typeface="+mn-ea"/>
                          <a:cs typeface="+mn-cs"/>
                        </a:rPr>
                        <a:t>9.3%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9" y="6124725"/>
            <a:ext cx="10657183" cy="107722"/>
          </a:xfrm>
          <a:prstGeom prst="rect">
            <a:avLst/>
          </a:prstGeom>
          <a:noFill/>
        </p:spPr>
        <p:txBody>
          <a:bodyPr wrap="square" lIns="180000" tIns="0" rIns="180000" bIns="0" rtlCol="0">
            <a:spAutoFit/>
          </a:bodyPr>
          <a:lstStyle/>
          <a:p>
            <a:r>
              <a:rPr lang="en-US" sz="700" baseline="30000"/>
              <a:t>1)</a:t>
            </a:r>
            <a:r>
              <a:rPr lang="en-US" sz="700"/>
              <a:t> Operating income adjusted for fair value allocations and amortization of intangible assets identified in connection with business acquisitions and for restructuring costs.</a:t>
            </a:r>
          </a:p>
        </p:txBody>
      </p:sp>
    </p:spTree>
    <p:extLst>
      <p:ext uri="{BB962C8B-B14F-4D97-AF65-F5344CB8AC3E}">
        <p14:creationId xmlns:p14="http://schemas.microsoft.com/office/powerpoint/2010/main" val="107038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Operating Cash Flow</a:t>
            </a:r>
          </a:p>
        </p:txBody>
      </p:sp>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817170074"/>
              </p:ext>
            </p:extLst>
          </p:nvPr>
        </p:nvGraphicFramePr>
        <p:xfrm>
          <a:off x="767409" y="1119600"/>
          <a:ext cx="10693790" cy="4320000"/>
        </p:xfrm>
        <a:graphic>
          <a:graphicData uri="http://schemas.openxmlformats.org/drawingml/2006/table">
            <a:tbl>
              <a:tblPr firstRow="1" bandRow="1">
                <a:tableStyleId>{B301B821-A1FF-4177-AEE7-76D212191A09}</a:tableStyleId>
              </a:tblPr>
              <a:tblGrid>
                <a:gridCol w="3717980">
                  <a:extLst>
                    <a:ext uri="{9D8B030D-6E8A-4147-A177-3AD203B41FA5}">
                      <a16:colId xmlns:a16="http://schemas.microsoft.com/office/drawing/2014/main" val="20000"/>
                    </a:ext>
                  </a:extLst>
                </a:gridCol>
                <a:gridCol w="1157562">
                  <a:extLst>
                    <a:ext uri="{9D8B030D-6E8A-4147-A177-3AD203B41FA5}">
                      <a16:colId xmlns:a16="http://schemas.microsoft.com/office/drawing/2014/main" val="689929234"/>
                    </a:ext>
                  </a:extLst>
                </a:gridCol>
                <a:gridCol w="1157562">
                  <a:extLst>
                    <a:ext uri="{9D8B030D-6E8A-4147-A177-3AD203B41FA5}">
                      <a16:colId xmlns:a16="http://schemas.microsoft.com/office/drawing/2014/main" val="3424598004"/>
                    </a:ext>
                  </a:extLst>
                </a:gridCol>
                <a:gridCol w="1157562">
                  <a:extLst>
                    <a:ext uri="{9D8B030D-6E8A-4147-A177-3AD203B41FA5}">
                      <a16:colId xmlns:a16="http://schemas.microsoft.com/office/drawing/2014/main" val="4142403421"/>
                    </a:ext>
                  </a:extLst>
                </a:gridCol>
                <a:gridCol w="1157562">
                  <a:extLst>
                    <a:ext uri="{9D8B030D-6E8A-4147-A177-3AD203B41FA5}">
                      <a16:colId xmlns:a16="http://schemas.microsoft.com/office/drawing/2014/main" val="42104389"/>
                    </a:ext>
                  </a:extLst>
                </a:gridCol>
                <a:gridCol w="1157562">
                  <a:extLst>
                    <a:ext uri="{9D8B030D-6E8A-4147-A177-3AD203B41FA5}">
                      <a16:colId xmlns:a16="http://schemas.microsoft.com/office/drawing/2014/main" val="1819114484"/>
                    </a:ext>
                  </a:extLst>
                </a:gridCol>
                <a:gridCol w="1188000">
                  <a:extLst>
                    <a:ext uri="{9D8B030D-6E8A-4147-A177-3AD203B41FA5}">
                      <a16:colId xmlns:a16="http://schemas.microsoft.com/office/drawing/2014/main" val="1838390592"/>
                    </a:ext>
                  </a:extLst>
                </a:gridCol>
              </a:tblGrid>
              <a:tr h="432000">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rgbClr val="274124"/>
                    </a:solidFill>
                  </a:tcPr>
                </a:tc>
                <a:tc>
                  <a:txBody>
                    <a:bodyPr/>
                    <a:lstStyle/>
                    <a:p>
                      <a:pPr algn="r"/>
                      <a:r>
                        <a:rPr lang="en-US" sz="1100" b="1"/>
                        <a:t>Q2 / 2024</a:t>
                      </a:r>
                    </a:p>
                  </a:txBody>
                  <a:tcPr marL="180000" marR="18000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r"/>
                      <a:r>
                        <a:rPr lang="en-US" sz="1100" b="1"/>
                        <a:t>Q2 / 2023</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YTD / 2024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YTD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LTM /</a:t>
                      </a:r>
                    </a:p>
                    <a:p>
                      <a:pPr algn="r"/>
                      <a:r>
                        <a:rPr lang="en-US" sz="1100" b="1"/>
                        <a:t>2023-24</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FY /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2000">
                <a:tc>
                  <a:txBody>
                    <a:bodyPr/>
                    <a:lstStyle/>
                    <a:p>
                      <a:r>
                        <a:rPr lang="en-US" sz="1100" b="1">
                          <a:solidFill>
                            <a:schemeClr val="tx1"/>
                          </a:solidFill>
                          <a:latin typeface="+mn-lt"/>
                        </a:rPr>
                        <a:t>Operating EBITDA</a:t>
                      </a:r>
                      <a:r>
                        <a:rPr lang="en-US" sz="1100" b="1" baseline="30000">
                          <a:solidFill>
                            <a:schemeClr val="tx1"/>
                          </a:solidFill>
                          <a:latin typeface="+mn-lt"/>
                        </a:rPr>
                        <a:t>1)</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a:solidFill>
                            <a:schemeClr val="tx1"/>
                          </a:solidFill>
                          <a:latin typeface="+mn-lt"/>
                          <a:ea typeface="+mn-ea"/>
                          <a:cs typeface="+mn-cs"/>
                        </a:rPr>
                        <a:t>168</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en-US" sz="1100" b="1" kern="1200">
                          <a:solidFill>
                            <a:schemeClr val="tx1"/>
                          </a:solidFill>
                          <a:latin typeface="+mn-lt"/>
                          <a:ea typeface="+mn-ea"/>
                          <a:cs typeface="+mn-cs"/>
                        </a:rPr>
                        <a:t>210</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a:solidFill>
                            <a:schemeClr val="tx1"/>
                          </a:solidFill>
                          <a:latin typeface="+mn-lt"/>
                          <a:ea typeface="+mn-ea"/>
                          <a:cs typeface="+mn-cs"/>
                        </a:rPr>
                        <a:t>341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en-US" sz="1100" b="1" kern="1200">
                          <a:solidFill>
                            <a:schemeClr val="tx1"/>
                          </a:solidFill>
                          <a:latin typeface="+mn-lt"/>
                          <a:ea typeface="+mn-ea"/>
                          <a:cs typeface="+mn-cs"/>
                        </a:rPr>
                        <a:t>372</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a:solidFill>
                            <a:schemeClr val="tx1"/>
                          </a:solidFill>
                          <a:latin typeface="+mn-lt"/>
                          <a:ea typeface="+mn-ea"/>
                          <a:cs typeface="+mn-cs"/>
                        </a:rPr>
                        <a:t>830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468000" lvl="1" algn="r" defTabSz="914400" rtl="0" eaLnBrk="1" fontAlgn="ctr" latinLnBrk="0" hangingPunct="1"/>
                      <a:r>
                        <a:rPr lang="sv-SE" sz="1100" b="1" kern="1200">
                          <a:solidFill>
                            <a:schemeClr val="tx1"/>
                          </a:solidFill>
                          <a:latin typeface="+mn-lt"/>
                          <a:ea typeface="+mn-ea"/>
                          <a:cs typeface="+mn-cs"/>
                        </a:rPr>
                        <a:t>860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p>
                      <a:r>
                        <a:rPr lang="en-US" sz="1100" b="1">
                          <a:solidFill>
                            <a:schemeClr val="tx1"/>
                          </a:solidFill>
                          <a:latin typeface="+mn-lt"/>
                        </a:rPr>
                        <a:t>Capital expenditure</a:t>
                      </a:r>
                      <a:endParaRPr lang="en-US" sz="1100" b="1" baseline="300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a:solidFill>
                            <a:schemeClr val="tx1"/>
                          </a:solidFill>
                          <a:latin typeface="+mn-lt"/>
                          <a:ea typeface="+mn-ea"/>
                          <a:cs typeface="+mn-cs"/>
                        </a:rPr>
                        <a:t>-41</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en-US" sz="1100" b="1" kern="1200">
                          <a:solidFill>
                            <a:schemeClr val="tx1"/>
                          </a:solidFill>
                          <a:latin typeface="+mn-lt"/>
                          <a:ea typeface="+mn-ea"/>
                          <a:cs typeface="+mn-cs"/>
                        </a:rPr>
                        <a:t>-18</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a:solidFill>
                            <a:schemeClr val="tx1"/>
                          </a:solidFill>
                          <a:latin typeface="+mn-lt"/>
                          <a:ea typeface="+mn-ea"/>
                          <a:cs typeface="+mn-cs"/>
                        </a:rPr>
                        <a:t>-67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en-US" sz="1100" b="1" kern="1200">
                          <a:solidFill>
                            <a:schemeClr val="tx1"/>
                          </a:solidFill>
                          <a:latin typeface="+mn-lt"/>
                          <a:ea typeface="+mn-ea"/>
                          <a:cs typeface="+mn-cs"/>
                        </a:rPr>
                        <a:t>-37</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a:solidFill>
                            <a:schemeClr val="tx1"/>
                          </a:solidFill>
                          <a:latin typeface="+mn-lt"/>
                          <a:ea typeface="+mn-ea"/>
                          <a:cs typeface="+mn-cs"/>
                        </a:rPr>
                        <a:t>-185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468000" lvl="1" algn="r" defTabSz="914400" rtl="0" eaLnBrk="1" fontAlgn="ctr" latinLnBrk="0" hangingPunct="1"/>
                      <a:r>
                        <a:rPr lang="sv-SE" sz="1100" b="1" kern="1200">
                          <a:solidFill>
                            <a:schemeClr val="tx1"/>
                          </a:solidFill>
                          <a:latin typeface="+mn-lt"/>
                          <a:ea typeface="+mn-ea"/>
                          <a:cs typeface="+mn-cs"/>
                        </a:rPr>
                        <a:t>-157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32000">
                <a:tc>
                  <a:txBody>
                    <a:bodyPr/>
                    <a:lstStyle/>
                    <a:p>
                      <a:r>
                        <a:rPr lang="en-US" sz="1100">
                          <a:solidFill>
                            <a:schemeClr val="tx1"/>
                          </a:solidFill>
                          <a:latin typeface="+mn-lt"/>
                        </a:rPr>
                        <a:t>Change in;</a:t>
                      </a:r>
                    </a:p>
                  </a:txBody>
                  <a:tcPr marL="180000" marR="18000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kern="1200">
                        <a:solidFill>
                          <a:schemeClr val="tx1"/>
                        </a:solidFill>
                        <a:latin typeface="+mn-lt"/>
                        <a:ea typeface="+mn-ea"/>
                        <a:cs typeface="+mn-cs"/>
                      </a:endParaRPr>
                    </a:p>
                  </a:txBody>
                  <a:tcPr marL="180000" marR="180000" marT="9525" marB="0"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en-US" sz="1100" b="1" kern="1200">
                        <a:solidFill>
                          <a:schemeClr val="tx1"/>
                        </a:solidFill>
                        <a:latin typeface="+mn-lt"/>
                        <a:ea typeface="+mn-ea"/>
                        <a:cs typeface="+mn-cs"/>
                      </a:endParaRPr>
                    </a:p>
                  </a:txBody>
                  <a:tcPr anchor="ctr">
                    <a:lnL w="6350" cap="flat" cmpd="sng" algn="ctr">
                      <a:noFill/>
                      <a:prstDash val="solid"/>
                      <a:round/>
                      <a:headEnd type="none" w="med" len="med"/>
                      <a:tailEnd type="none" w="med" len="med"/>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b="1" kern="1200">
                        <a:solidFill>
                          <a:schemeClr val="tx1"/>
                        </a:solidFill>
                        <a:latin typeface="+mn-lt"/>
                        <a:ea typeface="+mn-ea"/>
                        <a:cs typeface="+mn-cs"/>
                      </a:endParaRPr>
                    </a:p>
                  </a:txBody>
                  <a:tcPr marL="180000" marR="180000" marT="9525" marB="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en-US" sz="1100" b="1" kern="1200">
                        <a:solidFill>
                          <a:schemeClr val="tx1"/>
                        </a:solidFill>
                        <a:latin typeface="+mn-lt"/>
                        <a:ea typeface="+mn-ea"/>
                        <a:cs typeface="+mn-cs"/>
                      </a:endParaRPr>
                    </a:p>
                  </a:txBody>
                  <a:tcPr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kern="1200">
                        <a:solidFill>
                          <a:schemeClr val="tx1"/>
                        </a:solidFill>
                        <a:latin typeface="+mn-lt"/>
                        <a:ea typeface="+mn-ea"/>
                        <a:cs typeface="+mn-cs"/>
                      </a:endParaRPr>
                    </a:p>
                  </a:txBody>
                  <a:tcPr marL="180000" marR="180000" marT="9525" marB="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68000" lvl="1" algn="r" defTabSz="914400" rtl="0" eaLnBrk="1" fontAlgn="ctr" latinLnBrk="0" hangingPunct="1"/>
                      <a:endParaRPr lang="sv-SE" sz="1100" kern="1200">
                        <a:solidFill>
                          <a:schemeClr val="tx1"/>
                        </a:solidFill>
                        <a:latin typeface="+mn-lt"/>
                        <a:ea typeface="+mn-ea"/>
                        <a:cs typeface="+mn-cs"/>
                      </a:endParaRPr>
                    </a:p>
                  </a:txBody>
                  <a:tcPr marL="180000" marR="180000" marT="9525" marB="0" anchor="ctr">
                    <a:lnL w="12700" cmpd="sng">
                      <a:noFill/>
                    </a:lnL>
                    <a:lnR>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p>
                      <a:r>
                        <a:rPr lang="en-US" sz="1100">
                          <a:solidFill>
                            <a:schemeClr val="tx1"/>
                          </a:solidFill>
                          <a:latin typeface="+mn-lt"/>
                        </a:rPr>
                        <a:t>Inventory</a:t>
                      </a:r>
                    </a:p>
                  </a:txBody>
                  <a:tcPr marL="360000" marR="18000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-19</a:t>
                      </a:r>
                    </a:p>
                  </a:txBody>
                  <a:tcPr marL="180000" marR="180000" marT="9525"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163</a:t>
                      </a:r>
                    </a:p>
                  </a:txBody>
                  <a:tcPr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-113</a:t>
                      </a:r>
                    </a:p>
                  </a:txBody>
                  <a:tcPr marL="180000" marR="180000" marT="9525" marB="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316</a:t>
                      </a:r>
                    </a:p>
                  </a:txBody>
                  <a:tcPr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41</a:t>
                      </a:r>
                    </a:p>
                  </a:txBody>
                  <a:tcPr marL="180000" marR="180000" marT="9525" marB="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469</a:t>
                      </a:r>
                    </a:p>
                  </a:txBody>
                  <a:tcPr marL="180000" marR="180000" marT="9525" marB="0" anchor="ctr">
                    <a:lnL w="12700" cmpd="sng">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4921046"/>
                  </a:ext>
                </a:extLst>
              </a:tr>
              <a:tr h="432000">
                <a:tc>
                  <a:txBody>
                    <a:bodyPr/>
                    <a:lstStyle/>
                    <a:p>
                      <a:r>
                        <a:rPr lang="en-US" sz="1100">
                          <a:solidFill>
                            <a:schemeClr val="tx1"/>
                          </a:solidFill>
                          <a:latin typeface="+mn-lt"/>
                        </a:rPr>
                        <a:t>Accounts receivable</a:t>
                      </a:r>
                    </a:p>
                  </a:txBody>
                  <a:tcPr marL="36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-53</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-15</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-14</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-69</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60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05461360"/>
                  </a:ext>
                </a:extLst>
              </a:tr>
              <a:tr h="432000">
                <a:tc>
                  <a:txBody>
                    <a:bodyPr/>
                    <a:lstStyle/>
                    <a:p>
                      <a:r>
                        <a:rPr lang="en-US" sz="1100">
                          <a:solidFill>
                            <a:schemeClr val="tx1"/>
                          </a:solidFill>
                          <a:latin typeface="+mn-lt"/>
                        </a:rPr>
                        <a:t>Accounts payable</a:t>
                      </a:r>
                    </a:p>
                  </a:txBody>
                  <a:tcPr marL="36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29</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-41</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-107</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-260</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33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-120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6431449"/>
                  </a:ext>
                </a:extLst>
              </a:tr>
              <a:tr h="432000">
                <a:tc>
                  <a:txBody>
                    <a:bodyPr/>
                    <a:lstStyle/>
                    <a:p>
                      <a:r>
                        <a:rPr lang="en-US" sz="1100">
                          <a:solidFill>
                            <a:schemeClr val="tx1"/>
                          </a:solidFill>
                          <a:latin typeface="+mn-lt"/>
                        </a:rPr>
                        <a:t>Other operating working capital</a:t>
                      </a:r>
                    </a:p>
                  </a:txBody>
                  <a:tcPr marL="36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-8</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56</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0" kern="1200">
                          <a:solidFill>
                            <a:schemeClr val="tx1"/>
                          </a:solidFill>
                          <a:latin typeface="+mn-lt"/>
                          <a:ea typeface="+mn-ea"/>
                          <a:cs typeface="+mn-cs"/>
                        </a:rPr>
                        <a:t>-89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0" kern="1200">
                          <a:solidFill>
                            <a:schemeClr val="tx1"/>
                          </a:solidFill>
                          <a:latin typeface="+mn-lt"/>
                          <a:ea typeface="+mn-ea"/>
                          <a:cs typeface="+mn-cs"/>
                        </a:rPr>
                        <a:t>54</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-42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kern="1200">
                          <a:solidFill>
                            <a:schemeClr val="tx1"/>
                          </a:solidFill>
                          <a:latin typeface="+mn-lt"/>
                          <a:ea typeface="+mn-ea"/>
                          <a:cs typeface="+mn-cs"/>
                        </a:rPr>
                        <a:t>101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11662503"/>
                  </a:ext>
                </a:extLst>
              </a:tr>
              <a:tr h="432000">
                <a:tc>
                  <a:txBody>
                    <a:bodyPr/>
                    <a:lstStyle/>
                    <a:p>
                      <a:r>
                        <a:rPr lang="en-US" sz="1100" b="1">
                          <a:solidFill>
                            <a:schemeClr val="tx1"/>
                          </a:solidFill>
                          <a:latin typeface="+mn-lt"/>
                        </a:rPr>
                        <a:t>Change in working capital</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-50</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1" kern="1200">
                          <a:solidFill>
                            <a:schemeClr val="tx1"/>
                          </a:solidFill>
                          <a:latin typeface="+mn-lt"/>
                          <a:ea typeface="+mn-ea"/>
                          <a:cs typeface="+mn-cs"/>
                        </a:rPr>
                        <a:t>163</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-323</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en-US" sz="1100" b="1" kern="1200">
                          <a:solidFill>
                            <a:schemeClr val="tx1"/>
                          </a:solidFill>
                          <a:latin typeface="+mn-lt"/>
                          <a:ea typeface="+mn-ea"/>
                          <a:cs typeface="+mn-cs"/>
                        </a:rPr>
                        <a:t>40</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92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lvl="1" algn="r" defTabSz="914400" rtl="0" eaLnBrk="1" fontAlgn="ctr" latinLnBrk="0" hangingPunct="1"/>
                      <a:r>
                        <a:rPr lang="sv-SE" sz="1100" b="1" kern="1200">
                          <a:solidFill>
                            <a:schemeClr val="tx1"/>
                          </a:solidFill>
                          <a:latin typeface="+mn-lt"/>
                          <a:ea typeface="+mn-ea"/>
                          <a:cs typeface="+mn-cs"/>
                        </a:rPr>
                        <a:t>456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6081157"/>
                  </a:ext>
                </a:extLst>
              </a:tr>
              <a:tr h="432000">
                <a:tc>
                  <a:txBody>
                    <a:bodyPr/>
                    <a:lstStyle/>
                    <a:p>
                      <a:r>
                        <a:rPr lang="en-US" sz="1100" b="1">
                          <a:solidFill>
                            <a:schemeClr val="tx1"/>
                          </a:solidFill>
                          <a:latin typeface="+mn-lt"/>
                        </a:rPr>
                        <a:t>Operating cash flow</a:t>
                      </a:r>
                      <a:r>
                        <a:rPr lang="en-US" sz="1100" b="1" baseline="30000">
                          <a:solidFill>
                            <a:schemeClr val="tx1"/>
                          </a:solidFill>
                          <a:latin typeface="+mn-lt"/>
                        </a:rPr>
                        <a:t>2)</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76</a:t>
                      </a:r>
                    </a:p>
                  </a:txBody>
                  <a:tcPr marL="180000" marR="180000" marT="9525" marB="0" anchor="ctr">
                    <a:lnL w="12700" cmpd="sng">
                      <a:noFill/>
                    </a:lnL>
                    <a:lnR w="635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1" kern="1200">
                          <a:solidFill>
                            <a:schemeClr val="tx1"/>
                          </a:solidFill>
                          <a:latin typeface="+mn-lt"/>
                          <a:ea typeface="+mn-ea"/>
                          <a:cs typeface="+mn-cs"/>
                        </a:rPr>
                        <a:t>354</a:t>
                      </a:r>
                    </a:p>
                  </a:txBody>
                  <a:tcPr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-49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en-US" sz="1100" b="1" kern="1200">
                          <a:solidFill>
                            <a:schemeClr val="tx1"/>
                          </a:solidFill>
                          <a:latin typeface="+mn-lt"/>
                          <a:ea typeface="+mn-ea"/>
                          <a:cs typeface="+mn-cs"/>
                        </a:rPr>
                        <a:t>375</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468000" lvl="1" algn="r" defTabSz="914400" rtl="0" eaLnBrk="1" fontAlgn="ctr" latinLnBrk="0" hangingPunct="1"/>
                      <a:r>
                        <a:rPr lang="sv-SE" sz="1100" b="1" kern="1200">
                          <a:solidFill>
                            <a:schemeClr val="tx1"/>
                          </a:solidFill>
                          <a:latin typeface="+mn-lt"/>
                          <a:ea typeface="+mn-ea"/>
                          <a:cs typeface="+mn-cs"/>
                        </a:rPr>
                        <a:t>736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lvl="1" algn="r" defTabSz="914400" rtl="0" eaLnBrk="1" fontAlgn="ctr" latinLnBrk="0" hangingPunct="1"/>
                      <a:r>
                        <a:rPr lang="sv-SE" sz="1100" b="1" kern="1200">
                          <a:solidFill>
                            <a:schemeClr val="tx1"/>
                          </a:solidFill>
                          <a:latin typeface="+mn-lt"/>
                          <a:ea typeface="+mn-ea"/>
                          <a:cs typeface="+mn-cs"/>
                        </a:rPr>
                        <a:t>1,158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32001618"/>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9" y="5965194"/>
            <a:ext cx="10657183" cy="267253"/>
          </a:xfrm>
          <a:prstGeom prst="rect">
            <a:avLst/>
          </a:prstGeom>
          <a:noFill/>
        </p:spPr>
        <p:txBody>
          <a:bodyPr wrap="square" lIns="180000" tIns="0" rIns="180000" bIns="0" rtlCol="0" anchor="b">
            <a:spAutoFit/>
          </a:bodyPr>
          <a:lstStyle/>
          <a:p>
            <a:pPr>
              <a:lnSpc>
                <a:spcPts val="1100"/>
              </a:lnSpc>
            </a:pPr>
            <a:r>
              <a:rPr lang="en-US" sz="700" baseline="30000"/>
              <a:t>1) </a:t>
            </a:r>
            <a:r>
              <a:rPr lang="en-US" sz="700"/>
              <a:t>Operating EBITDA is EBITDA less restructuring costs and fair value allocations and effects from IFRS 16 Leases. </a:t>
            </a:r>
            <a:br>
              <a:rPr lang="en-US" sz="700"/>
            </a:br>
            <a:r>
              <a:rPr lang="en-US" sz="700" baseline="30000"/>
              <a:t>2) </a:t>
            </a:r>
            <a:r>
              <a:rPr lang="en-US" sz="700"/>
              <a:t>Operating cash flow excludes changes in right-of-use assets and changes in leasing debts. </a:t>
            </a:r>
          </a:p>
        </p:txBody>
      </p:sp>
    </p:spTree>
    <p:extLst>
      <p:ext uri="{BB962C8B-B14F-4D97-AF65-F5344CB8AC3E}">
        <p14:creationId xmlns:p14="http://schemas.microsoft.com/office/powerpoint/2010/main" val="170104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49B8E484-A156-4DD8-28D2-7345A8EAEA44}"/>
              </a:ext>
            </a:extLst>
          </p:cNvPr>
          <p:cNvGraphicFramePr>
            <a:graphicFrameLocks/>
          </p:cNvGraphicFramePr>
          <p:nvPr>
            <p:extLst>
              <p:ext uri="{D42A27DB-BD31-4B8C-83A1-F6EECF244321}">
                <p14:modId xmlns:p14="http://schemas.microsoft.com/office/powerpoint/2010/main" val="3599724679"/>
              </p:ext>
            </p:extLst>
          </p:nvPr>
        </p:nvGraphicFramePr>
        <p:xfrm>
          <a:off x="767409" y="1124744"/>
          <a:ext cx="10657183" cy="4608515"/>
        </p:xfrm>
        <a:graphic>
          <a:graphicData uri="http://schemas.openxmlformats.org/drawingml/2006/table">
            <a:tbl>
              <a:tblPr firstRow="1" bandRow="1">
                <a:tableStyleId>{B301B821-A1FF-4177-AEE7-76D212191A09}</a:tableStyleId>
              </a:tblPr>
              <a:tblGrid>
                <a:gridCol w="5510365">
                  <a:extLst>
                    <a:ext uri="{9D8B030D-6E8A-4147-A177-3AD203B41FA5}">
                      <a16:colId xmlns:a16="http://schemas.microsoft.com/office/drawing/2014/main" val="20000"/>
                    </a:ext>
                  </a:extLst>
                </a:gridCol>
                <a:gridCol w="1715606">
                  <a:extLst>
                    <a:ext uri="{9D8B030D-6E8A-4147-A177-3AD203B41FA5}">
                      <a16:colId xmlns:a16="http://schemas.microsoft.com/office/drawing/2014/main" val="3424598004"/>
                    </a:ext>
                  </a:extLst>
                </a:gridCol>
                <a:gridCol w="1715606">
                  <a:extLst>
                    <a:ext uri="{9D8B030D-6E8A-4147-A177-3AD203B41FA5}">
                      <a16:colId xmlns:a16="http://schemas.microsoft.com/office/drawing/2014/main" val="1819114484"/>
                    </a:ext>
                  </a:extLst>
                </a:gridCol>
                <a:gridCol w="1715606">
                  <a:extLst>
                    <a:ext uri="{9D8B030D-6E8A-4147-A177-3AD203B41FA5}">
                      <a16:colId xmlns:a16="http://schemas.microsoft.com/office/drawing/2014/main" val="1838390592"/>
                    </a:ext>
                  </a:extLst>
                </a:gridCol>
              </a:tblGrid>
              <a:tr h="418955">
                <a:tc>
                  <a:txBody>
                    <a:bodyPr/>
                    <a:lstStyle/>
                    <a:p>
                      <a:r>
                        <a:rPr lang="en-US" sz="1100" b="1"/>
                        <a:t>SEK</a:t>
                      </a:r>
                      <a:r>
                        <a:rPr lang="en-US" sz="1100" b="1" baseline="0"/>
                        <a:t> m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June 2024</a:t>
                      </a:r>
                    </a:p>
                  </a:txBody>
                  <a:tcPr marL="180000" marR="18000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December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r"/>
                      <a:r>
                        <a:rPr lang="en-US" sz="1100" b="1"/>
                        <a:t>June 2023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9304">
                <a:tc>
                  <a:txBody>
                    <a:bodyPr/>
                    <a:lstStyle/>
                    <a:p>
                      <a:r>
                        <a:rPr lang="en-US" sz="1100">
                          <a:solidFill>
                            <a:schemeClr val="tx1"/>
                          </a:solidFill>
                          <a:latin typeface="+mn-lt"/>
                        </a:rPr>
                        <a:t>Goodwill</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2,306</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2,110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2,160</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9304">
                <a:tc>
                  <a:txBody>
                    <a:bodyPr/>
                    <a:lstStyle/>
                    <a:p>
                      <a:r>
                        <a:rPr lang="en-US" sz="1100">
                          <a:solidFill>
                            <a:schemeClr val="tx1"/>
                          </a:solidFill>
                          <a:latin typeface="+mn-lt"/>
                        </a:rPr>
                        <a:t>Tangible and intangible fixed assets </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1,547</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1,500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1,548</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9304">
                <a:tc>
                  <a:txBody>
                    <a:bodyPr/>
                    <a:lstStyle/>
                    <a:p>
                      <a:r>
                        <a:rPr lang="en-US" sz="1100">
                          <a:solidFill>
                            <a:schemeClr val="tx1"/>
                          </a:solidFill>
                          <a:latin typeface="+mn-lt"/>
                        </a:rPr>
                        <a:t>Net financial assets</a:t>
                      </a:r>
                      <a:r>
                        <a:rPr lang="en-US" sz="1100" baseline="30000">
                          <a:solidFill>
                            <a:schemeClr val="tx1"/>
                          </a:solidFill>
                          <a:latin typeface="+mn-lt"/>
                        </a:rPr>
                        <a:t>1)</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30</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4</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304">
                <a:tc>
                  <a:txBody>
                    <a:bodyPr/>
                    <a:lstStyle/>
                    <a:p>
                      <a:r>
                        <a:rPr lang="en-US" sz="1100">
                          <a:solidFill>
                            <a:schemeClr val="tx1"/>
                          </a:solidFill>
                          <a:latin typeface="+mn-lt"/>
                        </a:rPr>
                        <a:t>Inventories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1,461</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1,251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1,469</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9304">
                <a:tc>
                  <a:txBody>
                    <a:bodyPr/>
                    <a:lstStyle/>
                    <a:p>
                      <a:r>
                        <a:rPr lang="en-US" sz="1100">
                          <a:solidFill>
                            <a:schemeClr val="tx1"/>
                          </a:solidFill>
                          <a:latin typeface="+mn-lt"/>
                        </a:rPr>
                        <a:t>Accounts receivable</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1,188</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1,125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1,259</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9304">
                <a:tc>
                  <a:txBody>
                    <a:bodyPr/>
                    <a:lstStyle/>
                    <a:p>
                      <a:r>
                        <a:rPr lang="en-US" sz="1100">
                          <a:solidFill>
                            <a:schemeClr val="tx1"/>
                          </a:solidFill>
                          <a:latin typeface="+mn-lt"/>
                        </a:rPr>
                        <a:t>Accounts payable</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-649</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-719</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-601</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9304">
                <a:tc>
                  <a:txBody>
                    <a:bodyPr/>
                    <a:lstStyle/>
                    <a:p>
                      <a:r>
                        <a:rPr lang="en-US" sz="1100">
                          <a:solidFill>
                            <a:schemeClr val="tx1"/>
                          </a:solidFill>
                          <a:latin typeface="+mn-lt"/>
                        </a:rPr>
                        <a:t>Other operating assets and liabilities</a:t>
                      </a:r>
                      <a:r>
                        <a:rPr lang="en-US" sz="1100" baseline="30000">
                          <a:solidFill>
                            <a:schemeClr val="tx1"/>
                          </a:solidFill>
                          <a:latin typeface="+mn-lt"/>
                        </a:rPr>
                        <a:t>3)</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-721</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-651</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-699</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9304">
                <a:tc>
                  <a:txBody>
                    <a:bodyPr/>
                    <a:lstStyle/>
                    <a:p>
                      <a:r>
                        <a:rPr lang="en-US" sz="1100" b="1" i="0">
                          <a:solidFill>
                            <a:schemeClr val="tx1"/>
                          </a:solidFill>
                          <a:latin typeface="+mn-lt"/>
                        </a:rPr>
                        <a:t>Net assets</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5,162</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4,580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1" kern="1200">
                          <a:solidFill>
                            <a:schemeClr val="tx1"/>
                          </a:solidFill>
                          <a:latin typeface="+mn-lt"/>
                          <a:ea typeface="+mn-ea"/>
                          <a:cs typeface="+mn-cs"/>
                        </a:rPr>
                        <a:t>5,142</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79304">
                <a:tc>
                  <a:txBody>
                    <a:bodyPr/>
                    <a:lstStyle/>
                    <a:p>
                      <a:r>
                        <a:rPr lang="en-US" sz="1100">
                          <a:solidFill>
                            <a:schemeClr val="tx1"/>
                          </a:solidFill>
                          <a:latin typeface="+mn-lt"/>
                        </a:rPr>
                        <a:t>Net debt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1,058</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598</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1,274</a:t>
                      </a:r>
                    </a:p>
                  </a:txBody>
                  <a:tcPr anchor="b">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9304">
                <a:tc>
                  <a:txBody>
                    <a:bodyPr/>
                    <a:lstStyle/>
                    <a:p>
                      <a:r>
                        <a:rPr lang="en-US" sz="1100" b="0" i="0" baseline="0">
                          <a:solidFill>
                            <a:schemeClr val="tx1"/>
                          </a:solidFill>
                          <a:latin typeface="+mn-lt"/>
                        </a:rPr>
                        <a:t>Equity</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4,104</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3,982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3,868</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79304">
                <a:tc>
                  <a:txBody>
                    <a:bodyPr/>
                    <a:lstStyle/>
                    <a:p>
                      <a:r>
                        <a:rPr lang="en-US" sz="1100" b="1">
                          <a:solidFill>
                            <a:schemeClr val="tx1"/>
                          </a:solidFill>
                          <a:latin typeface="+mn-lt"/>
                        </a:rPr>
                        <a:t>Equity and net debt</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b="1" kern="1200">
                          <a:solidFill>
                            <a:schemeClr val="tx1"/>
                          </a:solidFill>
                          <a:latin typeface="+mn-lt"/>
                          <a:ea typeface="+mn-ea"/>
                          <a:cs typeface="+mn-cs"/>
                        </a:rPr>
                        <a:t>5,162</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b="1" kern="1200">
                          <a:solidFill>
                            <a:schemeClr val="tx1"/>
                          </a:solidFill>
                          <a:latin typeface="+mn-lt"/>
                          <a:ea typeface="+mn-ea"/>
                          <a:cs typeface="+mn-cs"/>
                        </a:rPr>
                        <a:t>4,580</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algn="r" defTabSz="914400" rtl="0" eaLnBrk="1" fontAlgn="ctr" latinLnBrk="0" hangingPunct="1"/>
                      <a:r>
                        <a:rPr lang="sv-SE" sz="1100" b="1" kern="1200">
                          <a:solidFill>
                            <a:schemeClr val="tx1"/>
                          </a:solidFill>
                          <a:latin typeface="+mn-lt"/>
                          <a:ea typeface="+mn-ea"/>
                          <a:cs typeface="+mn-cs"/>
                        </a:rPr>
                        <a:t>5,142</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11"/>
                  </a:ext>
                </a:extLst>
              </a:tr>
              <a:tr h="279304">
                <a:tc>
                  <a:txBody>
                    <a:bodyPr/>
                    <a:lstStyle/>
                    <a:p>
                      <a:r>
                        <a:rPr lang="en-US" sz="1100">
                          <a:solidFill>
                            <a:schemeClr val="tx1"/>
                          </a:solidFill>
                          <a:latin typeface="+mn-lt"/>
                        </a:rPr>
                        <a:t>ROCE</a:t>
                      </a:r>
                      <a:r>
                        <a:rPr lang="en-US" sz="1100" baseline="30000">
                          <a:solidFill>
                            <a:schemeClr val="tx1"/>
                          </a:solidFill>
                          <a:latin typeface="+mn-lt"/>
                        </a:rPr>
                        <a:t>2)</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14%</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16%</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r" defTabSz="914400" rtl="0" eaLnBrk="1" fontAlgn="ctr" latinLnBrk="0" hangingPunct="1"/>
                      <a:r>
                        <a:rPr lang="sv-SE" sz="1100" kern="1200">
                          <a:solidFill>
                            <a:schemeClr val="tx1"/>
                          </a:solidFill>
                          <a:latin typeface="+mn-lt"/>
                          <a:ea typeface="+mn-ea"/>
                          <a:cs typeface="+mn-cs"/>
                        </a:rPr>
                        <a:t>12%</a:t>
                      </a: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9304">
                <a:tc>
                  <a:txBody>
                    <a:bodyPr/>
                    <a:lstStyle/>
                    <a:p>
                      <a:r>
                        <a:rPr lang="en-US" sz="1100">
                          <a:solidFill>
                            <a:schemeClr val="tx1"/>
                          </a:solidFill>
                          <a:latin typeface="+mn-lt"/>
                        </a:rPr>
                        <a:t>ROCE</a:t>
                      </a:r>
                      <a:r>
                        <a:rPr lang="en-US" sz="1100" baseline="30000">
                          <a:solidFill>
                            <a:schemeClr val="tx1"/>
                          </a:solidFill>
                          <a:latin typeface="+mn-lt"/>
                        </a:rPr>
                        <a:t>2) </a:t>
                      </a:r>
                      <a:r>
                        <a:rPr lang="en-US" sz="1100" baseline="0">
                          <a:solidFill>
                            <a:schemeClr val="tx1"/>
                          </a:solidFill>
                          <a:latin typeface="+mn-lt"/>
                        </a:rPr>
                        <a:t>w/o Goodwill</a:t>
                      </a:r>
                      <a:endParaRPr lang="en-US" sz="1100" baseline="30000">
                        <a:solidFill>
                          <a:schemeClr val="tx1"/>
                        </a:solidFill>
                        <a:latin typeface="+mn-lt"/>
                      </a:endParaRP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26%</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32%</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22%</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9304">
                <a:tc>
                  <a:txBody>
                    <a:bodyPr/>
                    <a:lstStyle/>
                    <a:p>
                      <a:r>
                        <a:rPr lang="en-US" sz="1100" b="0">
                          <a:solidFill>
                            <a:schemeClr val="tx1"/>
                          </a:solidFill>
                          <a:latin typeface="+mn-lt"/>
                        </a:rPr>
                        <a:t>Net debt / Equity</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26%</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b="0" kern="1200">
                          <a:solidFill>
                            <a:schemeClr val="tx1"/>
                          </a:solidFill>
                          <a:latin typeface="+mn-lt"/>
                          <a:ea typeface="+mn-ea"/>
                          <a:cs typeface="+mn-cs"/>
                        </a:rPr>
                        <a:t>15%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fontAlgn="ctr" latinLnBrk="0" hangingPunct="1"/>
                      <a:r>
                        <a:rPr lang="sv-SE" sz="1100" kern="1200">
                          <a:solidFill>
                            <a:schemeClr val="tx1"/>
                          </a:solidFill>
                          <a:latin typeface="+mn-lt"/>
                          <a:ea typeface="+mn-ea"/>
                          <a:cs typeface="+mn-cs"/>
                        </a:rPr>
                        <a:t>33%</a:t>
                      </a:r>
                    </a:p>
                  </a:txBody>
                  <a:tcPr anchor="ctr">
                    <a:lnL w="12700" cmpd="sng">
                      <a:noFill/>
                    </a:lnL>
                    <a:lnR>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279304">
                <a:tc>
                  <a:txBody>
                    <a:bodyPr/>
                    <a:lstStyle/>
                    <a:p>
                      <a:r>
                        <a:rPr lang="en-US" sz="1100">
                          <a:solidFill>
                            <a:schemeClr val="tx1"/>
                          </a:solidFill>
                          <a:latin typeface="+mn-lt"/>
                        </a:rPr>
                        <a:t>Net debt / EBITDA</a:t>
                      </a:r>
                      <a:r>
                        <a:rPr lang="en-US" sz="1100" baseline="30000">
                          <a:solidFill>
                            <a:schemeClr val="tx1"/>
                          </a:solidFill>
                          <a:latin typeface="+mn-lt"/>
                        </a:rPr>
                        <a:t>2)</a:t>
                      </a:r>
                    </a:p>
                  </a:txBody>
                  <a:tcPr marL="180000" marR="18000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1,18</a:t>
                      </a:r>
                    </a:p>
                  </a:txBody>
                  <a:tcPr marL="180000" marR="180000" marT="9525" marB="0" anchor="ctr">
                    <a:lnL w="6350" cap="flat" cmpd="sng" algn="ctr">
                      <a:noFill/>
                      <a:prstDash val="solid"/>
                      <a:round/>
                      <a:headEnd type="none" w="med" len="med"/>
                      <a:tailEnd type="none" w="med" len="med"/>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0.65</a:t>
                      </a:r>
                    </a:p>
                  </a:txBody>
                  <a:tcPr marL="180000" marR="180000" marT="9525" marB="0"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ctr" latinLnBrk="0" hangingPunct="1"/>
                      <a:r>
                        <a:rPr lang="sv-SE" sz="1100" kern="1200">
                          <a:solidFill>
                            <a:schemeClr val="tx1"/>
                          </a:solidFill>
                          <a:latin typeface="+mn-lt"/>
                          <a:ea typeface="+mn-ea"/>
                          <a:cs typeface="+mn-cs"/>
                        </a:rPr>
                        <a:t>1.56</a:t>
                      </a: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4" name="textruta 3">
            <a:extLst>
              <a:ext uri="{FF2B5EF4-FFF2-40B4-BE49-F238E27FC236}">
                <a16:creationId xmlns:a16="http://schemas.microsoft.com/office/drawing/2014/main" id="{C77983AD-CE33-7334-61F2-FFB51C3BCE0D}"/>
              </a:ext>
            </a:extLst>
          </p:cNvPr>
          <p:cNvSpPr txBox="1"/>
          <p:nvPr/>
        </p:nvSpPr>
        <p:spPr>
          <a:xfrm>
            <a:off x="767407" y="6023926"/>
            <a:ext cx="10657183" cy="408382"/>
          </a:xfrm>
          <a:prstGeom prst="rect">
            <a:avLst/>
          </a:prstGeom>
          <a:noFill/>
        </p:spPr>
        <p:txBody>
          <a:bodyPr wrap="square" lIns="180000" tIns="0" rIns="180000" bIns="0" rtlCol="0" anchor="b">
            <a:spAutoFit/>
          </a:bodyPr>
          <a:lstStyle/>
          <a:p>
            <a:pPr>
              <a:lnSpc>
                <a:spcPts val="1100"/>
              </a:lnSpc>
            </a:pPr>
            <a:r>
              <a:rPr lang="en-US" sz="700" baseline="30000"/>
              <a:t>1)</a:t>
            </a:r>
            <a:r>
              <a:rPr lang="en-US" sz="700"/>
              <a:t> Deferred tax assets and liabilities + Income tax receivables and payables.</a:t>
            </a:r>
          </a:p>
          <a:p>
            <a:pPr>
              <a:lnSpc>
                <a:spcPts val="1100"/>
              </a:lnSpc>
            </a:pPr>
            <a:r>
              <a:rPr lang="en-US" sz="700" baseline="30000"/>
              <a:t>2)</a:t>
            </a:r>
            <a:r>
              <a:rPr lang="en-US" sz="700"/>
              <a:t> Operating income adjusted for fair value allocations and amortization of intangible assets identified in connection with business acquisitions and for restructuring costs. Calculated based on the last twelve months.</a:t>
            </a:r>
          </a:p>
          <a:p>
            <a:pPr>
              <a:lnSpc>
                <a:spcPts val="1100"/>
              </a:lnSpc>
            </a:pPr>
            <a:r>
              <a:rPr lang="en-US" sz="700" baseline="30000"/>
              <a:t>3)</a:t>
            </a:r>
            <a:r>
              <a:rPr lang="en-US" sz="700"/>
              <a:t> Including restructuring provision and derivatives. </a:t>
            </a:r>
          </a:p>
        </p:txBody>
      </p:sp>
      <p:sp>
        <p:nvSpPr>
          <p:cNvPr id="3" name="Rubrik 11">
            <a:extLst>
              <a:ext uri="{FF2B5EF4-FFF2-40B4-BE49-F238E27FC236}">
                <a16:creationId xmlns:a16="http://schemas.microsoft.com/office/drawing/2014/main" id="{1CDAC723-C908-664E-5C89-6BB5EF268CD2}"/>
              </a:ext>
            </a:extLst>
          </p:cNvPr>
          <p:cNvSpPr>
            <a:spLocks noGrp="1"/>
          </p:cNvSpPr>
          <p:nvPr>
            <p:ph type="title"/>
          </p:nvPr>
        </p:nvSpPr>
        <p:spPr>
          <a:xfrm>
            <a:off x="407987" y="410400"/>
            <a:ext cx="11376025" cy="595802"/>
          </a:xfrm>
        </p:spPr>
        <p:txBody>
          <a:bodyPr wrap="square" tIns="270000">
            <a:spAutoFit/>
          </a:bodyPr>
          <a:lstStyle/>
          <a:p>
            <a:r>
              <a:rPr lang="en-US" sz="2000">
                <a:solidFill>
                  <a:schemeClr val="tx1"/>
                </a:solidFill>
              </a:rPr>
              <a:t>Financial Position</a:t>
            </a:r>
          </a:p>
        </p:txBody>
      </p:sp>
    </p:spTree>
    <p:extLst>
      <p:ext uri="{BB962C8B-B14F-4D97-AF65-F5344CB8AC3E}">
        <p14:creationId xmlns:p14="http://schemas.microsoft.com/office/powerpoint/2010/main" val="98351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FD6B4A-70D8-AB41-C6B1-2FB69B095CCE}"/>
              </a:ext>
            </a:extLst>
          </p:cNvPr>
          <p:cNvSpPr>
            <a:spLocks noGrp="1"/>
          </p:cNvSpPr>
          <p:nvPr>
            <p:ph type="title"/>
          </p:nvPr>
        </p:nvSpPr>
        <p:spPr>
          <a:xfrm>
            <a:off x="407987" y="410400"/>
            <a:ext cx="11376025" cy="852880"/>
          </a:xfrm>
        </p:spPr>
        <p:txBody>
          <a:bodyPr/>
          <a:lstStyle/>
          <a:p>
            <a:r>
              <a:rPr lang="en-US" sz="3200"/>
              <a:t>Disclaimer</a:t>
            </a:r>
          </a:p>
        </p:txBody>
      </p:sp>
      <p:sp>
        <p:nvSpPr>
          <p:cNvPr id="3" name="Platshållare för text 2">
            <a:extLst>
              <a:ext uri="{FF2B5EF4-FFF2-40B4-BE49-F238E27FC236}">
                <a16:creationId xmlns:a16="http://schemas.microsoft.com/office/drawing/2014/main" id="{9CD7372E-45AA-8C64-6322-89CE8260517B}"/>
              </a:ext>
            </a:extLst>
          </p:cNvPr>
          <p:cNvSpPr>
            <a:spLocks noGrp="1"/>
          </p:cNvSpPr>
          <p:nvPr>
            <p:ph type="body" sz="quarter" idx="14"/>
          </p:nvPr>
        </p:nvSpPr>
        <p:spPr>
          <a:xfrm>
            <a:off x="407987" y="1455883"/>
            <a:ext cx="11376025" cy="4985980"/>
          </a:xfrm>
        </p:spPr>
        <p:txBody>
          <a:bodyPr tIns="0" bIns="360000" numCol="2"/>
          <a:lstStyle/>
          <a:p>
            <a:pPr marL="216000" indent="-216000">
              <a:lnSpc>
                <a:spcPct val="100000"/>
              </a:lnSpc>
              <a:buFont typeface="Systemtypsnitt normalt"/>
              <a:buChar char="–"/>
            </a:pPr>
            <a:r>
              <a:rPr lang="en-US" sz="1200"/>
              <a:t>This presentation has been prepared by </a:t>
            </a:r>
            <a:r>
              <a:rPr lang="en-US" sz="1200" err="1"/>
              <a:t>Duni</a:t>
            </a:r>
            <a:r>
              <a:rPr lang="en-US" sz="1200"/>
              <a:t> AB (the “Company”) solely for use at this investor presentation and is furnished to you solely for your information and may not be reproduced or redistributed, in whole or in part, to any other person. By attending the meeting where this presentation is made, or by reading the presentation slides, you agree to be bound by the following limitations. </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The Information has been prepared solely for information purposes. The information does not constitute investment advice and does not form part of, and should not be construed as, an offer or the solicitation of an offer to subscribe for or purchase securities of the Company. Nothing contained therein shall form the basis of or be relied on in connection with any contract or commitment whatsoever.</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This presentation is not for presentation or transmission into the United States or to any U.S. person, as that term is defined under Regulation S promulgated under the Securities Act of 1933, as amended.</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This presentation contains various forward-looking statements that reflect management’s current views with respect to future events and financial and operational performance. The words “believe,” “expect,” “anticipate,” “intend,” “may,” “plan,” “estimate,” “should,” “could,” “aim,” “target,” “might,” or, in each case, their negative, or similar expressions identify certain of these forward-looking statements. Others can be identified from the context in which the statements are made. These forward-looking statements involve known and unknown risks, uncertainties and other factors, which are in some cases beyond the Company’s control and may cause actual results or performance to differ materially from those expressed or implied from such forward-looking statements. These risks include but are not limited to the Company’s ability to operate profitably, maintain its competitive position, to promote and improve its reputation and the awareness of the brands in its portfolio, to successfully operate its growth strategy and the impact of changes in pricing policies, political and regulatory developments in the markets in which the Company operates, and other risks.</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The information and opinions contained in this document are provided as at the date of this presentation and are subject to change without notice, except as required by applicable law, the Company does not assume any responsibility or obligation to update publicly or review any of the forward-looking statements contained in it and nor does it intend to.</a:t>
            </a:r>
          </a:p>
          <a:p>
            <a:pPr marL="216000" indent="-216000">
              <a:lnSpc>
                <a:spcPct val="100000"/>
              </a:lnSpc>
              <a:buFont typeface="Systemtypsnitt normalt"/>
              <a:buChar char="–"/>
            </a:pPr>
            <a:endParaRPr lang="en-US" sz="1200"/>
          </a:p>
          <a:p>
            <a:pPr marL="216000" indent="-216000">
              <a:lnSpc>
                <a:spcPct val="100000"/>
              </a:lnSpc>
              <a:buFont typeface="Systemtypsnitt normalt"/>
              <a:buChar char="–"/>
            </a:pPr>
            <a:r>
              <a:rPr lang="en-US" sz="1200"/>
              <a:t>No representation or warranty (expressed or implied) is made as to, and no reliance should be placed on, the fairness, accuracy or completeness of the information contained herein. Accordingly, none of the Company, or any of its principal shareholders or subsidiary undertakings or any of such person’s officers or employees accepts any liability whatsoever arising directly or indirectly from the use of this document.</a:t>
            </a:r>
          </a:p>
        </p:txBody>
      </p:sp>
    </p:spTree>
    <p:extLst>
      <p:ext uri="{BB962C8B-B14F-4D97-AF65-F5344CB8AC3E}">
        <p14:creationId xmlns:p14="http://schemas.microsoft.com/office/powerpoint/2010/main" val="4119161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8" y="4098992"/>
            <a:ext cx="3168351" cy="702436"/>
          </a:xfrm>
        </p:spPr>
        <p:txBody>
          <a:bodyPr lIns="0" tIns="0" rIns="0" bIns="0"/>
          <a:lstStyle/>
          <a:p>
            <a:pPr>
              <a:lnSpc>
                <a:spcPts val="1400"/>
              </a:lnSpc>
            </a:pPr>
            <a:r>
              <a:rPr lang="en-US" sz="1200"/>
              <a:t>Organic growth of 5% over a business cycle</a:t>
            </a:r>
          </a:p>
          <a:p>
            <a:pPr>
              <a:lnSpc>
                <a:spcPts val="1400"/>
              </a:lnSpc>
            </a:pPr>
            <a:endParaRPr lang="en-US" sz="1000"/>
          </a:p>
          <a:p>
            <a:pPr>
              <a:lnSpc>
                <a:spcPts val="1400"/>
              </a:lnSpc>
            </a:pPr>
            <a:r>
              <a:rPr lang="en-US" sz="900">
                <a:solidFill>
                  <a:schemeClr val="bg1">
                    <a:alpha val="50000"/>
                  </a:schemeClr>
                </a:solidFill>
              </a:rPr>
              <a:t>Consider acquisitions to reach new markets or to strengthen current market positions.</a:t>
            </a:r>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3233146"/>
            <a:ext cx="3168352" cy="609398"/>
          </a:xfrm>
        </p:spPr>
        <p:txBody>
          <a:bodyPr lIns="0" tIns="0" rIns="0" bIns="0"/>
          <a:lstStyle/>
          <a:p>
            <a:r>
              <a:rPr lang="sv-SE" sz="4400"/>
              <a:t>&gt; 5%</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4098992"/>
            <a:ext cx="3168351" cy="522900"/>
          </a:xfrm>
        </p:spPr>
        <p:txBody>
          <a:bodyPr lIns="0" tIns="0" rIns="0" bIns="0"/>
          <a:lstStyle/>
          <a:p>
            <a:pPr>
              <a:lnSpc>
                <a:spcPts val="1400"/>
              </a:lnSpc>
            </a:pPr>
            <a:r>
              <a:rPr lang="en-US" sz="1200"/>
              <a:t>Top line growth – premium focus</a:t>
            </a:r>
          </a:p>
          <a:p>
            <a:pPr>
              <a:lnSpc>
                <a:spcPts val="1400"/>
              </a:lnSpc>
            </a:pPr>
            <a:endParaRPr lang="en-US" sz="1000"/>
          </a:p>
          <a:p>
            <a:pPr>
              <a:lnSpc>
                <a:spcPts val="1400"/>
              </a:lnSpc>
            </a:pPr>
            <a:r>
              <a:rPr lang="en-US" sz="900">
                <a:solidFill>
                  <a:schemeClr val="bg1">
                    <a:alpha val="50000"/>
                  </a:schemeClr>
                </a:solidFill>
              </a:rPr>
              <a:t>Improvements in manufacturing, sourcing and logistics.</a:t>
            </a: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3233146"/>
            <a:ext cx="3168352" cy="609398"/>
          </a:xfrm>
        </p:spPr>
        <p:txBody>
          <a:bodyPr lIns="0" tIns="0" rIns="0" bIns="0"/>
          <a:lstStyle/>
          <a:p>
            <a:r>
              <a:rPr lang="sv-SE" sz="4400"/>
              <a:t>&gt; 10%</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4098992"/>
            <a:ext cx="3168351" cy="179536"/>
          </a:xfrm>
        </p:spPr>
        <p:txBody>
          <a:bodyPr lIns="0" tIns="0" rIns="0" bIns="0"/>
          <a:lstStyle/>
          <a:p>
            <a:pPr>
              <a:lnSpc>
                <a:spcPts val="1400"/>
              </a:lnSpc>
            </a:pPr>
            <a:r>
              <a:rPr lang="en-US" sz="1200"/>
              <a:t>Target at least 40% of net profit</a:t>
            </a: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3233146"/>
            <a:ext cx="3168352" cy="609398"/>
          </a:xfrm>
        </p:spPr>
        <p:txBody>
          <a:bodyPr lIns="0" tIns="0" rIns="0" bIns="0"/>
          <a:lstStyle/>
          <a:p>
            <a:r>
              <a:rPr lang="sv-SE" sz="4400"/>
              <a:t>40+%</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2780928"/>
            <a:ext cx="3168351" cy="169277"/>
          </a:xfrm>
        </p:spPr>
        <p:txBody>
          <a:bodyPr lIns="0" tIns="0" rIns="0" bIns="0"/>
          <a:lstStyle/>
          <a:p>
            <a:r>
              <a:rPr lang="sv-SE"/>
              <a:t>SALES GROWTH</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2780928"/>
            <a:ext cx="3168351" cy="169277"/>
          </a:xfrm>
        </p:spPr>
        <p:txBody>
          <a:bodyPr lIns="0" tIns="0" rIns="0" bIns="0"/>
          <a:lstStyle/>
          <a:p>
            <a:r>
              <a:rPr lang="sv-SE"/>
              <a:t>OPERATING MARGIN</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2780928"/>
            <a:ext cx="3168351" cy="169277"/>
          </a:xfrm>
        </p:spPr>
        <p:txBody>
          <a:bodyPr lIns="0" tIns="0" rIns="0" bIns="0"/>
          <a:lstStyle/>
          <a:p>
            <a:r>
              <a:rPr lang="sv-SE"/>
              <a:t>DIVIDEND PAYOUT RATIO</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en-US"/>
              <a:t>Financial Targets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308657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308657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308657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3949330"/>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3949330"/>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3949330"/>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text 3">
            <a:extLst>
              <a:ext uri="{FF2B5EF4-FFF2-40B4-BE49-F238E27FC236}">
                <a16:creationId xmlns:a16="http://schemas.microsoft.com/office/drawing/2014/main" id="{62CF49E4-9953-6CA8-AC82-0B129073ED34}"/>
              </a:ext>
            </a:extLst>
          </p:cNvPr>
          <p:cNvSpPr txBox="1">
            <a:spLocks/>
          </p:cNvSpPr>
          <p:nvPr/>
        </p:nvSpPr>
        <p:spPr>
          <a:xfrm>
            <a:off x="767408" y="5623879"/>
            <a:ext cx="3168352" cy="4431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-5.0% </a:t>
            </a:r>
            <a:r>
              <a:rPr lang="en-US" sz="1200"/>
              <a:t>at fixed exchange rates</a:t>
            </a:r>
          </a:p>
        </p:txBody>
      </p:sp>
      <p:sp>
        <p:nvSpPr>
          <p:cNvPr id="15" name="Platshållare för text 8">
            <a:extLst>
              <a:ext uri="{FF2B5EF4-FFF2-40B4-BE49-F238E27FC236}">
                <a16:creationId xmlns:a16="http://schemas.microsoft.com/office/drawing/2014/main" id="{DC7677B4-AE0B-017E-34F2-B6E76F735F1A}"/>
              </a:ext>
            </a:extLst>
          </p:cNvPr>
          <p:cNvSpPr txBox="1">
            <a:spLocks/>
          </p:cNvSpPr>
          <p:nvPr/>
        </p:nvSpPr>
        <p:spPr>
          <a:xfrm>
            <a:off x="767408" y="5174738"/>
            <a:ext cx="3168351" cy="169277"/>
          </a:xfrm>
          <a:prstGeom prst="rect">
            <a:avLst/>
          </a:prstGeom>
          <a:ln>
            <a:noFill/>
          </a:ln>
        </p:spPr>
        <p:txBody>
          <a:bodyPr wrap="square" lIns="0" tIns="0" rIns="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LTM 2023/24</a:t>
            </a:r>
          </a:p>
        </p:txBody>
      </p:sp>
      <p:cxnSp>
        <p:nvCxnSpPr>
          <p:cNvPr id="16" name="Rak 15">
            <a:extLst>
              <a:ext uri="{FF2B5EF4-FFF2-40B4-BE49-F238E27FC236}">
                <a16:creationId xmlns:a16="http://schemas.microsoft.com/office/drawing/2014/main" id="{7A969022-3D19-A07F-B6E6-6D9B8CB11657}"/>
              </a:ext>
            </a:extLst>
          </p:cNvPr>
          <p:cNvCxnSpPr>
            <a:cxnSpLocks/>
          </p:cNvCxnSpPr>
          <p:nvPr/>
        </p:nvCxnSpPr>
        <p:spPr>
          <a:xfrm>
            <a:off x="767408" y="548038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22" name="Platshållare för text 3">
            <a:extLst>
              <a:ext uri="{FF2B5EF4-FFF2-40B4-BE49-F238E27FC236}">
                <a16:creationId xmlns:a16="http://schemas.microsoft.com/office/drawing/2014/main" id="{8BB62DEA-1F48-CC9C-8537-30668A873988}"/>
              </a:ext>
            </a:extLst>
          </p:cNvPr>
          <p:cNvSpPr txBox="1">
            <a:spLocks/>
          </p:cNvSpPr>
          <p:nvPr/>
        </p:nvSpPr>
        <p:spPr>
          <a:xfrm>
            <a:off x="4512690" y="5623879"/>
            <a:ext cx="3168352" cy="4431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9.2%</a:t>
            </a:r>
          </a:p>
        </p:txBody>
      </p:sp>
      <p:sp>
        <p:nvSpPr>
          <p:cNvPr id="23" name="Platshållare för text 8">
            <a:extLst>
              <a:ext uri="{FF2B5EF4-FFF2-40B4-BE49-F238E27FC236}">
                <a16:creationId xmlns:a16="http://schemas.microsoft.com/office/drawing/2014/main" id="{BEA97043-3E62-1216-8BB3-AC98ED013909}"/>
              </a:ext>
            </a:extLst>
          </p:cNvPr>
          <p:cNvSpPr txBox="1">
            <a:spLocks/>
          </p:cNvSpPr>
          <p:nvPr/>
        </p:nvSpPr>
        <p:spPr>
          <a:xfrm>
            <a:off x="4512690" y="5174738"/>
            <a:ext cx="3168351" cy="169277"/>
          </a:xfrm>
          <a:prstGeom prst="rect">
            <a:avLst/>
          </a:prstGeom>
          <a:ln>
            <a:noFill/>
          </a:ln>
        </p:spPr>
        <p:txBody>
          <a:bodyPr wrap="square" lIns="0" tIns="0" rIns="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LTM 2023/24</a:t>
            </a:r>
          </a:p>
        </p:txBody>
      </p:sp>
      <p:cxnSp>
        <p:nvCxnSpPr>
          <p:cNvPr id="24" name="Rak 23">
            <a:extLst>
              <a:ext uri="{FF2B5EF4-FFF2-40B4-BE49-F238E27FC236}">
                <a16:creationId xmlns:a16="http://schemas.microsoft.com/office/drawing/2014/main" id="{178EDFBE-1132-B417-48B2-22155F0A1A5B}"/>
              </a:ext>
            </a:extLst>
          </p:cNvPr>
          <p:cNvCxnSpPr>
            <a:cxnSpLocks/>
          </p:cNvCxnSpPr>
          <p:nvPr/>
        </p:nvCxnSpPr>
        <p:spPr>
          <a:xfrm>
            <a:off x="4512690" y="548038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
        <p:nvSpPr>
          <p:cNvPr id="29" name="Platshållare för text 3">
            <a:extLst>
              <a:ext uri="{FF2B5EF4-FFF2-40B4-BE49-F238E27FC236}">
                <a16:creationId xmlns:a16="http://schemas.microsoft.com/office/drawing/2014/main" id="{546A742C-1895-F8AD-BCE3-B87382BF139A}"/>
              </a:ext>
            </a:extLst>
          </p:cNvPr>
          <p:cNvSpPr txBox="1">
            <a:spLocks/>
          </p:cNvSpPr>
          <p:nvPr/>
        </p:nvSpPr>
        <p:spPr>
          <a:xfrm>
            <a:off x="8257972" y="5623879"/>
            <a:ext cx="3168352" cy="443198"/>
          </a:xfrm>
          <a:prstGeom prst="rect">
            <a:avLst/>
          </a:prstGeom>
        </p:spPr>
        <p:txBody>
          <a:bodyPr wrap="square" lIns="0" tIns="0" rIns="0" bIns="0" anchor="b">
            <a:sp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5.00 SEK </a:t>
            </a:r>
            <a:r>
              <a:rPr lang="sv-SE" sz="1200"/>
              <a:t>(60%)</a:t>
            </a:r>
          </a:p>
        </p:txBody>
      </p:sp>
      <p:sp>
        <p:nvSpPr>
          <p:cNvPr id="30" name="Platshållare för text 8">
            <a:extLst>
              <a:ext uri="{FF2B5EF4-FFF2-40B4-BE49-F238E27FC236}">
                <a16:creationId xmlns:a16="http://schemas.microsoft.com/office/drawing/2014/main" id="{6E691E0F-893C-3DB1-F344-73239A389938}"/>
              </a:ext>
            </a:extLst>
          </p:cNvPr>
          <p:cNvSpPr txBox="1">
            <a:spLocks/>
          </p:cNvSpPr>
          <p:nvPr/>
        </p:nvSpPr>
        <p:spPr>
          <a:xfrm>
            <a:off x="8257972" y="5174738"/>
            <a:ext cx="3168351" cy="169277"/>
          </a:xfrm>
          <a:prstGeom prst="rect">
            <a:avLst/>
          </a:prstGeom>
          <a:ln>
            <a:noFill/>
          </a:ln>
        </p:spPr>
        <p:txBody>
          <a:bodyPr wrap="square" lIns="0" tIns="0" rIns="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2023</a:t>
            </a:r>
          </a:p>
        </p:txBody>
      </p:sp>
      <p:cxnSp>
        <p:nvCxnSpPr>
          <p:cNvPr id="34" name="Rak 33">
            <a:extLst>
              <a:ext uri="{FF2B5EF4-FFF2-40B4-BE49-F238E27FC236}">
                <a16:creationId xmlns:a16="http://schemas.microsoft.com/office/drawing/2014/main" id="{49C3DEF9-131D-BB1D-8143-6F3BC86D8EB6}"/>
              </a:ext>
            </a:extLst>
          </p:cNvPr>
          <p:cNvCxnSpPr>
            <a:cxnSpLocks/>
          </p:cNvCxnSpPr>
          <p:nvPr/>
        </p:nvCxnSpPr>
        <p:spPr>
          <a:xfrm>
            <a:off x="8257972" y="5480389"/>
            <a:ext cx="3168352"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893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bordsservis, mat, bord, måltid&#10;&#10;Automatiskt genererad beskrivning">
            <a:extLst>
              <a:ext uri="{FF2B5EF4-FFF2-40B4-BE49-F238E27FC236}">
                <a16:creationId xmlns:a16="http://schemas.microsoft.com/office/drawing/2014/main" id="{6670BC4D-3371-76A4-4DD4-930DBA4731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56"/>
          <a:stretch/>
        </p:blipFill>
        <p:spPr>
          <a:xfrm>
            <a:off x="4011611" y="0"/>
            <a:ext cx="8180389" cy="6858000"/>
          </a:xfrm>
          <a:prstGeom prst="rect">
            <a:avLst/>
          </a:prstGeom>
        </p:spPr>
      </p:pic>
      <p:sp>
        <p:nvSpPr>
          <p:cNvPr id="4" name="Rubrik 3">
            <a:extLst>
              <a:ext uri="{FF2B5EF4-FFF2-40B4-BE49-F238E27FC236}">
                <a16:creationId xmlns:a16="http://schemas.microsoft.com/office/drawing/2014/main" id="{63B4AA68-8F74-0F5B-BF9A-543996A1A4DB}"/>
              </a:ext>
            </a:extLst>
          </p:cNvPr>
          <p:cNvSpPr>
            <a:spLocks noGrp="1"/>
          </p:cNvSpPr>
          <p:nvPr>
            <p:ph type="title"/>
          </p:nvPr>
        </p:nvSpPr>
        <p:spPr>
          <a:xfrm>
            <a:off x="407988" y="410400"/>
            <a:ext cx="3186112" cy="1628477"/>
          </a:xfrm>
        </p:spPr>
        <p:txBody>
          <a:bodyPr tIns="360000"/>
          <a:lstStyle/>
          <a:p>
            <a:r>
              <a:rPr lang="en-US" sz="4400"/>
              <a:t>Summary Q2 2024</a:t>
            </a:r>
          </a:p>
        </p:txBody>
      </p:sp>
      <p:sp>
        <p:nvSpPr>
          <p:cNvPr id="6" name="Platshållare för text 6">
            <a:extLst>
              <a:ext uri="{FF2B5EF4-FFF2-40B4-BE49-F238E27FC236}">
                <a16:creationId xmlns:a16="http://schemas.microsoft.com/office/drawing/2014/main" id="{0D225D03-EC46-D29E-B4AB-4362EB6F6A35}"/>
              </a:ext>
            </a:extLst>
          </p:cNvPr>
          <p:cNvSpPr txBox="1">
            <a:spLocks/>
          </p:cNvSpPr>
          <p:nvPr/>
        </p:nvSpPr>
        <p:spPr>
          <a:xfrm>
            <a:off x="407989" y="4419964"/>
            <a:ext cx="3383756" cy="2039424"/>
          </a:xfrm>
          <a:prstGeom prst="rect">
            <a:avLst/>
          </a:prstGeom>
        </p:spPr>
        <p:txBody>
          <a:bodyPr wrap="square" lIns="360000" tIns="0" rIns="270000" bIns="360000" anchor="b">
            <a:spAutoFit/>
          </a:bodyPr>
          <a:lstStyle>
            <a:lvl1pPr marL="0" indent="0" algn="l" defTabSz="914400" rtl="0" eaLnBrk="1" latinLnBrk="0" hangingPunct="1">
              <a:lnSpc>
                <a:spcPts val="1600"/>
              </a:lnSpc>
              <a:spcBef>
                <a:spcPts val="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800"/>
              </a:lnSpc>
              <a:spcAft>
                <a:spcPts val="1200"/>
              </a:spcAft>
              <a:buSzPct val="100000"/>
              <a:buFont typeface="Systemtypsnitt normalt"/>
              <a:buChar char="–"/>
            </a:pPr>
            <a:r>
              <a:rPr lang="en-US" sz="1400">
                <a:solidFill>
                  <a:schemeClr val="tx1"/>
                </a:solidFill>
              </a:rPr>
              <a:t>Soft market with mixed development signals</a:t>
            </a:r>
            <a:endParaRPr lang="en-US" sz="1400">
              <a:solidFill>
                <a:schemeClr val="tx1"/>
              </a:solidFill>
              <a:cs typeface="Arial"/>
            </a:endParaRPr>
          </a:p>
          <a:p>
            <a:pPr marL="179705" indent="-179705">
              <a:lnSpc>
                <a:spcPts val="1800"/>
              </a:lnSpc>
              <a:spcAft>
                <a:spcPts val="1200"/>
              </a:spcAft>
              <a:buSzPct val="100000"/>
              <a:buFont typeface="Systemtypsnitt normalt"/>
              <a:buChar char="–"/>
            </a:pPr>
            <a:r>
              <a:rPr lang="en-US" sz="1400">
                <a:solidFill>
                  <a:schemeClr val="tx1"/>
                </a:solidFill>
              </a:rPr>
              <a:t>Net sales and profit second best Q2 in Company history, next to particularly high Q2 2023</a:t>
            </a:r>
          </a:p>
          <a:p>
            <a:pPr marL="179705" indent="-179705">
              <a:lnSpc>
                <a:spcPts val="1800"/>
              </a:lnSpc>
              <a:spcAft>
                <a:spcPts val="1200"/>
              </a:spcAft>
              <a:buSzPct val="100000"/>
              <a:buFont typeface="Systemtypsnitt normalt"/>
              <a:buChar char="–"/>
            </a:pPr>
            <a:r>
              <a:rPr lang="en-US" sz="1400">
                <a:solidFill>
                  <a:schemeClr val="tx1"/>
                </a:solidFill>
                <a:cs typeface="Arial"/>
              </a:rPr>
              <a:t>Strong financial position</a:t>
            </a:r>
          </a:p>
        </p:txBody>
      </p:sp>
      <p:sp>
        <p:nvSpPr>
          <p:cNvPr id="9" name="Platshållare för bildnummer 3">
            <a:extLst>
              <a:ext uri="{FF2B5EF4-FFF2-40B4-BE49-F238E27FC236}">
                <a16:creationId xmlns:a16="http://schemas.microsoft.com/office/drawing/2014/main" id="{D62231AA-04D8-D009-68CA-8C530401352E}"/>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21</a:t>
            </a:fld>
            <a:endParaRPr lang="sv-SE" sz="600">
              <a:solidFill>
                <a:schemeClr val="bg1"/>
              </a:solidFill>
            </a:endParaRPr>
          </a:p>
        </p:txBody>
      </p:sp>
      <p:pic>
        <p:nvPicPr>
          <p:cNvPr id="10" name="Bild 9">
            <a:extLst>
              <a:ext uri="{FF2B5EF4-FFF2-40B4-BE49-F238E27FC236}">
                <a16:creationId xmlns:a16="http://schemas.microsoft.com/office/drawing/2014/main" id="{A6EFAEF3-E52E-E605-95BF-41E2A950DAB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5973" y="188912"/>
            <a:ext cx="288040" cy="180025"/>
          </a:xfrm>
          <a:prstGeom prst="rect">
            <a:avLst/>
          </a:prstGeom>
        </p:spPr>
      </p:pic>
      <p:sp>
        <p:nvSpPr>
          <p:cNvPr id="11" name="Ellips 10">
            <a:extLst>
              <a:ext uri="{FF2B5EF4-FFF2-40B4-BE49-F238E27FC236}">
                <a16:creationId xmlns:a16="http://schemas.microsoft.com/office/drawing/2014/main" id="{F850A1E0-48DA-5A06-331F-42ED6C04B01F}"/>
              </a:ext>
            </a:extLst>
          </p:cNvPr>
          <p:cNvSpPr>
            <a:spLocks noChangeAspect="1"/>
          </p:cNvSpPr>
          <p:nvPr/>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2FBBFB34-84CF-92B3-0127-A5B5CC8373F3}"/>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4219A511-5D4A-F086-6176-A893E1EDB37B}"/>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9A845505-C490-9B33-DFB2-1DED1044C4AF}"/>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473017EE-07A8-AECD-CD52-265D4C7299A7}"/>
              </a:ext>
            </a:extLst>
          </p:cNvPr>
          <p:cNvSpPr>
            <a:spLocks noChangeAspect="1"/>
          </p:cNvSpPr>
          <p:nvPr/>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6868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4129B4F-C6B3-2BAC-2B6A-FE93CD0B143B}"/>
              </a:ext>
            </a:extLst>
          </p:cNvPr>
          <p:cNvSpPr>
            <a:spLocks noGrp="1"/>
          </p:cNvSpPr>
          <p:nvPr>
            <p:ph type="title"/>
          </p:nvPr>
        </p:nvSpPr>
        <p:spPr>
          <a:xfrm>
            <a:off x="407988" y="-1006429"/>
            <a:ext cx="11376024" cy="1006429"/>
          </a:xfrm>
        </p:spPr>
        <p:txBody>
          <a:bodyPr/>
          <a:lstStyle/>
          <a:p>
            <a:r>
              <a:rPr lang="sv-SE" err="1"/>
              <a:t>Thank</a:t>
            </a:r>
            <a:r>
              <a:rPr lang="sv-SE"/>
              <a:t> </a:t>
            </a:r>
            <a:r>
              <a:rPr lang="sv-SE" err="1"/>
              <a:t>you</a:t>
            </a:r>
            <a:r>
              <a:rPr lang="sv-SE"/>
              <a:t>!</a:t>
            </a:r>
          </a:p>
        </p:txBody>
      </p:sp>
    </p:spTree>
    <p:extLst>
      <p:ext uri="{BB962C8B-B14F-4D97-AF65-F5344CB8AC3E}">
        <p14:creationId xmlns:p14="http://schemas.microsoft.com/office/powerpoint/2010/main" val="277420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klädsel, person, Människoansikte, fotbeklädnader&#10;&#10;Automatiskt genererad beskrivning">
            <a:extLst>
              <a:ext uri="{FF2B5EF4-FFF2-40B4-BE49-F238E27FC236}">
                <a16:creationId xmlns:a16="http://schemas.microsoft.com/office/drawing/2014/main" id="{5B91C792-10E6-8A29-7591-48161A95AE5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20629" y="0"/>
            <a:ext cx="8183563" cy="6858000"/>
          </a:xfrm>
          <a:prstGeom prst="rect">
            <a:avLst/>
          </a:prstGeom>
        </p:spPr>
      </p:pic>
      <p:sp>
        <p:nvSpPr>
          <p:cNvPr id="4" name="Rubrik 3">
            <a:extLst>
              <a:ext uri="{FF2B5EF4-FFF2-40B4-BE49-F238E27FC236}">
                <a16:creationId xmlns:a16="http://schemas.microsoft.com/office/drawing/2014/main" id="{3FCB8980-31AE-7AF7-5ED1-65BEED75F63F}"/>
              </a:ext>
            </a:extLst>
          </p:cNvPr>
          <p:cNvSpPr>
            <a:spLocks noGrp="1"/>
          </p:cNvSpPr>
          <p:nvPr>
            <p:ph type="title"/>
          </p:nvPr>
        </p:nvSpPr>
        <p:spPr>
          <a:xfrm>
            <a:off x="407988" y="410400"/>
            <a:ext cx="3186112" cy="1019080"/>
          </a:xfrm>
        </p:spPr>
        <p:txBody>
          <a:bodyPr tIns="360000"/>
          <a:lstStyle/>
          <a:p>
            <a:r>
              <a:rPr lang="en-US" sz="4400"/>
              <a:t>Agenda</a:t>
            </a:r>
          </a:p>
        </p:txBody>
      </p:sp>
      <p:sp>
        <p:nvSpPr>
          <p:cNvPr id="6" name="Platshållare för text 6">
            <a:extLst>
              <a:ext uri="{FF2B5EF4-FFF2-40B4-BE49-F238E27FC236}">
                <a16:creationId xmlns:a16="http://schemas.microsoft.com/office/drawing/2014/main" id="{5B31BEA8-C88B-89F6-74BF-5124074784A6}"/>
              </a:ext>
            </a:extLst>
          </p:cNvPr>
          <p:cNvSpPr txBox="1">
            <a:spLocks/>
          </p:cNvSpPr>
          <p:nvPr/>
        </p:nvSpPr>
        <p:spPr>
          <a:xfrm>
            <a:off x="407989" y="2804137"/>
            <a:ext cx="3186112" cy="3655251"/>
          </a:xfrm>
          <a:prstGeom prst="rect">
            <a:avLst/>
          </a:prstGeom>
        </p:spPr>
        <p:txBody>
          <a:bodyPr wrap="square" lIns="360000" tIns="0" rIns="360000" bIns="360000" anchor="b">
            <a:spAutoFit/>
          </a:bodyPr>
          <a:lstStyle>
            <a:lvl1pPr marL="0" indent="0" algn="l" defTabSz="914400" rtl="0" eaLnBrk="1" latinLnBrk="0" hangingPunct="1">
              <a:lnSpc>
                <a:spcPts val="1600"/>
              </a:lnSpc>
              <a:spcBef>
                <a:spcPts val="0"/>
              </a:spcBef>
              <a:buFont typeface="Arial" panose="020B0604020202020204" pitchFamily="34" charset="0"/>
              <a:buNone/>
              <a:defRPr sz="1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nSpc>
                <a:spcPts val="1800"/>
              </a:lnSpc>
              <a:spcAft>
                <a:spcPts val="1200"/>
              </a:spcAft>
              <a:buFont typeface="Systemtypsnitt normalt"/>
              <a:buChar char="–"/>
            </a:pPr>
            <a:r>
              <a:rPr lang="en-US" sz="1400"/>
              <a:t>Highlights</a:t>
            </a:r>
          </a:p>
          <a:p>
            <a:pPr marL="180000" indent="-180000">
              <a:lnSpc>
                <a:spcPts val="1800"/>
              </a:lnSpc>
              <a:spcAft>
                <a:spcPts val="1200"/>
              </a:spcAft>
              <a:buFont typeface="Systemtypsnitt normalt"/>
              <a:buChar char="–"/>
            </a:pPr>
            <a:r>
              <a:rPr lang="en-US" sz="1400"/>
              <a:t>Market outlook</a:t>
            </a:r>
          </a:p>
          <a:p>
            <a:pPr marL="180000" indent="-180000">
              <a:lnSpc>
                <a:spcPts val="1800"/>
              </a:lnSpc>
              <a:spcAft>
                <a:spcPts val="1200"/>
              </a:spcAft>
              <a:buFont typeface="Systemtypsnitt normalt"/>
              <a:buChar char="–"/>
            </a:pPr>
            <a:r>
              <a:rPr lang="en-US" sz="1400"/>
              <a:t>Q2 summary</a:t>
            </a:r>
          </a:p>
          <a:p>
            <a:pPr marL="180000" indent="-180000">
              <a:lnSpc>
                <a:spcPts val="1800"/>
              </a:lnSpc>
              <a:spcAft>
                <a:spcPts val="1200"/>
              </a:spcAft>
              <a:buFont typeface="Systemtypsnitt normalt"/>
              <a:buChar char="–"/>
            </a:pPr>
            <a:r>
              <a:rPr lang="en-US" sz="1400"/>
              <a:t>Business areas</a:t>
            </a:r>
          </a:p>
          <a:p>
            <a:pPr marL="180000" indent="-180000">
              <a:lnSpc>
                <a:spcPts val="1800"/>
              </a:lnSpc>
              <a:spcAft>
                <a:spcPts val="1200"/>
              </a:spcAft>
              <a:buFont typeface="Systemtypsnitt normalt"/>
              <a:buChar char="–"/>
            </a:pPr>
            <a:r>
              <a:rPr lang="en-US" sz="1400"/>
              <a:t>Innovations</a:t>
            </a:r>
          </a:p>
          <a:p>
            <a:pPr marL="180000" indent="-180000">
              <a:lnSpc>
                <a:spcPts val="1800"/>
              </a:lnSpc>
              <a:spcAft>
                <a:spcPts val="1200"/>
              </a:spcAft>
              <a:buFont typeface="Systemtypsnitt normalt"/>
              <a:buChar char="–"/>
            </a:pPr>
            <a:r>
              <a:rPr lang="en-US" sz="1400"/>
              <a:t>Sustainability</a:t>
            </a:r>
          </a:p>
          <a:p>
            <a:pPr marL="180000" indent="-180000">
              <a:lnSpc>
                <a:spcPts val="1800"/>
              </a:lnSpc>
              <a:spcAft>
                <a:spcPts val="1200"/>
              </a:spcAft>
              <a:buFont typeface="Systemtypsnitt normalt"/>
              <a:buChar char="–"/>
            </a:pPr>
            <a:r>
              <a:rPr lang="en-US" sz="1400"/>
              <a:t>Financials </a:t>
            </a:r>
          </a:p>
          <a:p>
            <a:pPr marL="180000" indent="-180000">
              <a:lnSpc>
                <a:spcPts val="1800"/>
              </a:lnSpc>
              <a:spcAft>
                <a:spcPts val="1200"/>
              </a:spcAft>
              <a:buFont typeface="Systemtypsnitt normalt"/>
              <a:buChar char="–"/>
            </a:pPr>
            <a:r>
              <a:rPr lang="en-US" sz="1400"/>
              <a:t>Summary</a:t>
            </a:r>
          </a:p>
          <a:p>
            <a:pPr marL="180000" indent="-180000">
              <a:lnSpc>
                <a:spcPts val="1800"/>
              </a:lnSpc>
              <a:spcAft>
                <a:spcPts val="1200"/>
              </a:spcAft>
              <a:buFont typeface="Systemtypsnitt normalt"/>
              <a:buChar char="–"/>
            </a:pPr>
            <a:r>
              <a:rPr lang="en-US" sz="1400"/>
              <a:t>Q&amp;A </a:t>
            </a:r>
          </a:p>
        </p:txBody>
      </p:sp>
      <p:sp>
        <p:nvSpPr>
          <p:cNvPr id="9" name="Platshållare för bildnummer 3">
            <a:extLst>
              <a:ext uri="{FF2B5EF4-FFF2-40B4-BE49-F238E27FC236}">
                <a16:creationId xmlns:a16="http://schemas.microsoft.com/office/drawing/2014/main" id="{5A363EB4-37B8-05B5-6968-8200E38444B3}"/>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3</a:t>
            </a:fld>
            <a:endParaRPr lang="sv-SE" sz="600">
              <a:solidFill>
                <a:schemeClr val="bg1"/>
              </a:solidFill>
            </a:endParaRPr>
          </a:p>
        </p:txBody>
      </p:sp>
      <p:pic>
        <p:nvPicPr>
          <p:cNvPr id="10" name="Bild 9">
            <a:extLst>
              <a:ext uri="{FF2B5EF4-FFF2-40B4-BE49-F238E27FC236}">
                <a16:creationId xmlns:a16="http://schemas.microsoft.com/office/drawing/2014/main" id="{FF037B0F-0480-D800-B25F-0C44663DD38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95973" y="188912"/>
            <a:ext cx="288040" cy="180025"/>
          </a:xfrm>
          <a:prstGeom prst="rect">
            <a:avLst/>
          </a:prstGeom>
        </p:spPr>
      </p:pic>
      <p:sp>
        <p:nvSpPr>
          <p:cNvPr id="11" name="Ellips 10">
            <a:extLst>
              <a:ext uri="{FF2B5EF4-FFF2-40B4-BE49-F238E27FC236}">
                <a16:creationId xmlns:a16="http://schemas.microsoft.com/office/drawing/2014/main" id="{C73DFC60-EC11-8284-EF09-97152437C4B5}"/>
              </a:ext>
            </a:extLst>
          </p:cNvPr>
          <p:cNvSpPr>
            <a:spLocks noChangeAspect="1"/>
          </p:cNvSpPr>
          <p:nvPr/>
        </p:nvSpPr>
        <p:spPr>
          <a:xfrm>
            <a:off x="6079435"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00E7C3EE-1405-AC75-4B88-8A015B0A3522}"/>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012E2AD5-6257-64FF-6ACE-39A76FEFE4B6}"/>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D98AE85A-8CBE-50E7-13DD-5540D5E3A14F}"/>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AC6909D-B55C-F304-FEE5-3317978F58AE}"/>
              </a:ext>
            </a:extLst>
          </p:cNvPr>
          <p:cNvSpPr>
            <a:spLocks noChangeAspect="1"/>
          </p:cNvSpPr>
          <p:nvPr/>
        </p:nvSpPr>
        <p:spPr>
          <a:xfrm>
            <a:off x="607905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5679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73F11A00-A859-16DD-0E8E-BBC0F942B85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63"/>
          <a:stretch/>
        </p:blipFill>
        <p:spPr bwMode="auto">
          <a:xfrm>
            <a:off x="6096000" y="-1"/>
            <a:ext cx="6096000" cy="6884083"/>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2">
            <a:extLst>
              <a:ext uri="{FF2B5EF4-FFF2-40B4-BE49-F238E27FC236}">
                <a16:creationId xmlns:a16="http://schemas.microsoft.com/office/drawing/2014/main" id="{1B79F472-9D67-5543-EE02-5224F613123B}"/>
              </a:ext>
            </a:extLst>
          </p:cNvPr>
          <p:cNvSpPr>
            <a:spLocks noGrp="1"/>
          </p:cNvSpPr>
          <p:nvPr>
            <p:ph type="title"/>
          </p:nvPr>
        </p:nvSpPr>
        <p:spPr>
          <a:xfrm>
            <a:off x="407988" y="410400"/>
            <a:ext cx="5275262" cy="1019080"/>
          </a:xfrm>
        </p:spPr>
        <p:txBody>
          <a:bodyPr tIns="360000">
            <a:spAutoFit/>
          </a:bodyPr>
          <a:lstStyle/>
          <a:p>
            <a:r>
              <a:rPr lang="en-US"/>
              <a:t>Highlights</a:t>
            </a:r>
          </a:p>
        </p:txBody>
      </p:sp>
      <p:sp>
        <p:nvSpPr>
          <p:cNvPr id="8" name="Platshållare för bildnummer 3">
            <a:extLst>
              <a:ext uri="{FF2B5EF4-FFF2-40B4-BE49-F238E27FC236}">
                <a16:creationId xmlns:a16="http://schemas.microsoft.com/office/drawing/2014/main" id="{96D2D3C5-85C6-F628-766A-82B4A1C4C194}"/>
              </a:ext>
            </a:extLst>
          </p:cNvPr>
          <p:cNvSpPr txBox="1">
            <a:spLocks/>
          </p:cNvSpPr>
          <p:nvPr/>
        </p:nvSpPr>
        <p:spPr>
          <a:xfrm>
            <a:off x="10704512" y="6453188"/>
            <a:ext cx="1079501" cy="215900"/>
          </a:xfrm>
          <a:prstGeom prst="rect">
            <a:avLst/>
          </a:prstGeom>
        </p:spPr>
        <p:txBody>
          <a:bodyPr lIns="0" tIns="0" rIns="0" bIns="0" anchor="b"/>
          <a:lstStyle>
            <a:defPPr>
              <a:defRPr lang="sv-SE"/>
            </a:defPPr>
            <a:lvl1pPr marL="0" algn="l" defTabSz="914400" rtl="0" eaLnBrk="1" latinLnBrk="0" hangingPunct="1">
              <a:defRPr sz="1000"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D74AFC0-3846-EF40-A639-AC41EA029098}" type="slidenum">
              <a:rPr lang="sv-SE" sz="600" smtClean="0">
                <a:solidFill>
                  <a:schemeClr val="bg1"/>
                </a:solidFill>
              </a:rPr>
              <a:pPr algn="r"/>
              <a:t>4</a:t>
            </a:fld>
            <a:endParaRPr lang="sv-SE" sz="600">
              <a:solidFill>
                <a:schemeClr val="bg1"/>
              </a:solidFill>
            </a:endParaRPr>
          </a:p>
        </p:txBody>
      </p:sp>
      <p:pic>
        <p:nvPicPr>
          <p:cNvPr id="9" name="Bild 8">
            <a:extLst>
              <a:ext uri="{FF2B5EF4-FFF2-40B4-BE49-F238E27FC236}">
                <a16:creationId xmlns:a16="http://schemas.microsoft.com/office/drawing/2014/main" id="{B0683DD4-F05A-F808-6032-8ECEA5260F2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95973" y="188912"/>
            <a:ext cx="288040" cy="180025"/>
          </a:xfrm>
          <a:prstGeom prst="rect">
            <a:avLst/>
          </a:prstGeom>
        </p:spPr>
      </p:pic>
      <p:sp>
        <p:nvSpPr>
          <p:cNvPr id="10" name="Ellips 9">
            <a:extLst>
              <a:ext uri="{FF2B5EF4-FFF2-40B4-BE49-F238E27FC236}">
                <a16:creationId xmlns:a16="http://schemas.microsoft.com/office/drawing/2014/main" id="{F0F68D98-B115-855D-1F5C-90EA9FBAC285}"/>
              </a:ext>
            </a:extLst>
          </p:cNvPr>
          <p:cNvSpPr>
            <a:spLocks noChangeAspect="1"/>
          </p:cNvSpPr>
          <p:nvPr/>
        </p:nvSpPr>
        <p:spPr>
          <a:xfrm>
            <a:off x="11965500" y="6607800"/>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47030968-C1B8-70D8-8F2E-8A22AF492E00}"/>
              </a:ext>
            </a:extLst>
          </p:cNvPr>
          <p:cNvSpPr>
            <a:spLocks noChangeAspect="1"/>
          </p:cNvSpPr>
          <p:nvPr/>
        </p:nvSpPr>
        <p:spPr>
          <a:xfrm>
            <a:off x="11965500" y="3410463"/>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190771-7C3F-09A4-1A68-030B53C25AFD}"/>
              </a:ext>
            </a:extLst>
          </p:cNvPr>
          <p:cNvSpPr>
            <a:spLocks noChangeAspect="1"/>
          </p:cNvSpPr>
          <p:nvPr/>
        </p:nvSpPr>
        <p:spPr>
          <a:xfrm>
            <a:off x="11965500" y="212188"/>
            <a:ext cx="36000" cy="36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text 3">
            <a:extLst>
              <a:ext uri="{FF2B5EF4-FFF2-40B4-BE49-F238E27FC236}">
                <a16:creationId xmlns:a16="http://schemas.microsoft.com/office/drawing/2014/main" id="{A9FE6DD8-70F5-3731-8271-341515CA57E3}"/>
              </a:ext>
            </a:extLst>
          </p:cNvPr>
          <p:cNvSpPr txBox="1">
            <a:spLocks/>
          </p:cNvSpPr>
          <p:nvPr/>
        </p:nvSpPr>
        <p:spPr>
          <a:xfrm>
            <a:off x="407988" y="4864062"/>
            <a:ext cx="5275262" cy="1594622"/>
          </a:xfrm>
          <a:prstGeom prst="rect">
            <a:avLst/>
          </a:prstGeom>
        </p:spPr>
        <p:txBody>
          <a:bodyPr wrap="square" lIns="360000" tIns="0" rIns="360000" bIns="360000" anchor="b">
            <a:spAutoFit/>
          </a:bodyPr>
          <a:lstStyle>
            <a:lvl1pPr marL="0" indent="0" algn="l" defTabSz="914400" rtl="0" eaLnBrk="1" latinLnBrk="0" hangingPunct="1">
              <a:lnSpc>
                <a:spcPts val="2200"/>
              </a:lnSpc>
              <a:spcBef>
                <a:spcPts val="0"/>
              </a:spcBef>
              <a:buFont typeface="Arial" panose="020B0604020202020204" pitchFamily="34" charset="0"/>
              <a:buNone/>
              <a:defRPr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800"/>
              </a:lnSpc>
              <a:spcAft>
                <a:spcPts val="1200"/>
              </a:spcAft>
              <a:buSzPct val="100000"/>
              <a:buFont typeface="Systemtypsnitt normalt"/>
              <a:buChar char="–"/>
            </a:pPr>
            <a:r>
              <a:rPr lang="en-US" sz="1600">
                <a:solidFill>
                  <a:schemeClr val="tx1"/>
                </a:solidFill>
              </a:rPr>
              <a:t>Soft market with mixed development signals</a:t>
            </a:r>
            <a:endParaRPr lang="en-US" sz="1600">
              <a:solidFill>
                <a:schemeClr val="tx1"/>
              </a:solidFill>
              <a:cs typeface="Arial"/>
            </a:endParaRPr>
          </a:p>
          <a:p>
            <a:pPr marL="179705" indent="-179705">
              <a:lnSpc>
                <a:spcPts val="1800"/>
              </a:lnSpc>
              <a:spcAft>
                <a:spcPts val="1200"/>
              </a:spcAft>
              <a:buSzPct val="100000"/>
              <a:buFont typeface="Systemtypsnitt normalt"/>
              <a:buChar char="–"/>
            </a:pPr>
            <a:r>
              <a:rPr lang="en-US" sz="1600">
                <a:solidFill>
                  <a:schemeClr val="tx1"/>
                </a:solidFill>
              </a:rPr>
              <a:t>Net sales and profit second best Q2 in Company history, next to particularly high Q2 2023</a:t>
            </a:r>
          </a:p>
          <a:p>
            <a:pPr marL="179705" indent="-179705">
              <a:lnSpc>
                <a:spcPts val="1800"/>
              </a:lnSpc>
              <a:spcAft>
                <a:spcPts val="1200"/>
              </a:spcAft>
              <a:buSzPct val="100000"/>
              <a:buFont typeface="Systemtypsnitt normalt"/>
              <a:buChar char="–"/>
            </a:pPr>
            <a:r>
              <a:rPr lang="en-US" sz="1600">
                <a:solidFill>
                  <a:schemeClr val="tx1"/>
                </a:solidFill>
                <a:cs typeface="Arial"/>
              </a:rPr>
              <a:t>Strong financial position</a:t>
            </a:r>
          </a:p>
        </p:txBody>
      </p:sp>
    </p:spTree>
    <p:extLst>
      <p:ext uri="{BB962C8B-B14F-4D97-AF65-F5344CB8AC3E}">
        <p14:creationId xmlns:p14="http://schemas.microsoft.com/office/powerpoint/2010/main" val="151386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2E8"/>
        </a:solidFill>
        <a:effectLst/>
      </p:bgPr>
    </p:bg>
    <p:spTree>
      <p:nvGrpSpPr>
        <p:cNvPr id="1" name=""/>
        <p:cNvGrpSpPr/>
        <p:nvPr/>
      </p:nvGrpSpPr>
      <p:grpSpPr>
        <a:xfrm>
          <a:off x="0" y="0"/>
          <a:ext cx="0" cy="0"/>
          <a:chOff x="0" y="0"/>
          <a:chExt cx="0" cy="0"/>
        </a:xfrm>
      </p:grpSpPr>
      <p:sp>
        <p:nvSpPr>
          <p:cNvPr id="43" name="Rektangel 15">
            <a:extLst>
              <a:ext uri="{FF2B5EF4-FFF2-40B4-BE49-F238E27FC236}">
                <a16:creationId xmlns:a16="http://schemas.microsoft.com/office/drawing/2014/main" id="{CFADF681-E94F-C2FF-C9EB-ABA48B3A4899}"/>
              </a:ext>
            </a:extLst>
          </p:cNvPr>
          <p:cNvSpPr/>
          <p:nvPr/>
        </p:nvSpPr>
        <p:spPr>
          <a:xfrm>
            <a:off x="6606292" y="616707"/>
            <a:ext cx="4417308" cy="235407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9" name="Picture 28" descr="A graph of a consumer confidence&#10;&#10;Description automatically generated">
            <a:extLst>
              <a:ext uri="{FF2B5EF4-FFF2-40B4-BE49-F238E27FC236}">
                <a16:creationId xmlns:a16="http://schemas.microsoft.com/office/drawing/2014/main" id="{6F18DCDC-06B8-D498-0CFC-F9E3CA11060E}"/>
              </a:ext>
            </a:extLst>
          </p:cNvPr>
          <p:cNvPicPr>
            <a:picLocks noChangeAspect="1"/>
          </p:cNvPicPr>
          <p:nvPr/>
        </p:nvPicPr>
        <p:blipFill rotWithShape="1">
          <a:blip r:embed="rId3" r:link="rId4" cstate="print">
            <a:extLst>
              <a:ext uri="{28A0092B-C50C-407E-A947-70E740481C1C}">
                <a14:useLocalDpi xmlns:a14="http://schemas.microsoft.com/office/drawing/2010/main"/>
              </a:ext>
            </a:extLst>
          </a:blip>
          <a:srcRect/>
          <a:stretch>
            <a:fillRect/>
          </a:stretch>
        </p:blipFill>
        <p:spPr bwMode="auto">
          <a:xfrm>
            <a:off x="6618987" y="745146"/>
            <a:ext cx="3679368" cy="2006182"/>
          </a:xfrm>
          <a:prstGeom prst="rect">
            <a:avLst/>
          </a:prstGeom>
          <a:noFill/>
          <a:ln>
            <a:noFill/>
          </a:ln>
        </p:spPr>
      </p:pic>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65850"/>
            <a:ext cx="5580062" cy="1019080"/>
          </a:xfrm>
        </p:spPr>
        <p:txBody>
          <a:bodyPr tIns="360000">
            <a:spAutoFit/>
          </a:bodyPr>
          <a:lstStyle/>
          <a:p>
            <a:r>
              <a:rPr lang="en-US">
                <a:solidFill>
                  <a:schemeClr val="tx1"/>
                </a:solidFill>
              </a:rPr>
              <a:t>Market Outlook</a:t>
            </a:r>
          </a:p>
        </p:txBody>
      </p:sp>
      <p:sp>
        <p:nvSpPr>
          <p:cNvPr id="19" name="Platshållare för text 6">
            <a:extLst>
              <a:ext uri="{FF2B5EF4-FFF2-40B4-BE49-F238E27FC236}">
                <a16:creationId xmlns:a16="http://schemas.microsoft.com/office/drawing/2014/main" id="{701CB476-A0C6-ADA5-78BC-44FCC7696594}"/>
              </a:ext>
            </a:extLst>
          </p:cNvPr>
          <p:cNvSpPr txBox="1">
            <a:spLocks/>
          </p:cNvSpPr>
          <p:nvPr/>
        </p:nvSpPr>
        <p:spPr>
          <a:xfrm>
            <a:off x="407988" y="1347544"/>
            <a:ext cx="5580062" cy="1667123"/>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500"/>
              </a:lnSpc>
              <a:spcAft>
                <a:spcPts val="500"/>
              </a:spcAft>
              <a:buFont typeface="Systemtypsnitt normalt"/>
              <a:buChar char="–"/>
            </a:pPr>
            <a:r>
              <a:rPr lang="en-US" sz="1300">
                <a:solidFill>
                  <a:schemeClr val="tx1"/>
                </a:solidFill>
              </a:rPr>
              <a:t>The </a:t>
            </a:r>
            <a:r>
              <a:rPr lang="en-US" sz="1300" err="1">
                <a:solidFill>
                  <a:schemeClr val="tx1"/>
                </a:solidFill>
              </a:rPr>
              <a:t>HoReCa</a:t>
            </a:r>
            <a:r>
              <a:rPr lang="en-US" sz="1300">
                <a:solidFill>
                  <a:schemeClr val="tx1"/>
                </a:solidFill>
              </a:rPr>
              <a:t> market will continue to have a gradual and potentially volatile recovery short-term and a stable recovery long-term. Mixed signals and uncertainty for the coming quarters. </a:t>
            </a:r>
            <a:endParaRPr lang="sv-SE" sz="1300">
              <a:solidFill>
                <a:schemeClr val="tx1"/>
              </a:solidFill>
              <a:cs typeface="Arial"/>
            </a:endParaRPr>
          </a:p>
          <a:p>
            <a:pPr marL="179705" indent="-179705">
              <a:lnSpc>
                <a:spcPts val="1500"/>
              </a:lnSpc>
              <a:spcAft>
                <a:spcPts val="500"/>
              </a:spcAft>
              <a:buFont typeface="Systemtypsnitt normalt"/>
              <a:buChar char="–"/>
            </a:pPr>
            <a:r>
              <a:rPr lang="en-US" sz="1300">
                <a:solidFill>
                  <a:schemeClr val="tx1"/>
                </a:solidFill>
              </a:rPr>
              <a:t>Duni Group’s complementary business areas with a diversified product portfolio provides resilience.</a:t>
            </a:r>
            <a:endParaRPr lang="en-US" sz="1300">
              <a:solidFill>
                <a:schemeClr val="tx1"/>
              </a:solidFill>
              <a:cs typeface="Arial"/>
            </a:endParaRPr>
          </a:p>
          <a:p>
            <a:pPr marL="179705" indent="-179705">
              <a:lnSpc>
                <a:spcPts val="1500"/>
              </a:lnSpc>
              <a:spcAft>
                <a:spcPts val="500"/>
              </a:spcAft>
              <a:buFont typeface="Systemtypsnitt normalt"/>
              <a:buChar char="–"/>
            </a:pPr>
            <a:r>
              <a:rPr lang="en-US" sz="1300">
                <a:solidFill>
                  <a:schemeClr val="tx1"/>
                </a:solidFill>
              </a:rPr>
              <a:t>The Group’s good financial position enables addressing profitable long-term growth opportunities.</a:t>
            </a:r>
            <a:endParaRPr lang="en-US" sz="1300">
              <a:solidFill>
                <a:schemeClr val="tx1"/>
              </a:solidFill>
              <a:cs typeface="Arial"/>
            </a:endParaRPr>
          </a:p>
        </p:txBody>
      </p:sp>
      <p:cxnSp>
        <p:nvCxnSpPr>
          <p:cNvPr id="10" name="Rak 9">
            <a:extLst>
              <a:ext uri="{FF2B5EF4-FFF2-40B4-BE49-F238E27FC236}">
                <a16:creationId xmlns:a16="http://schemas.microsoft.com/office/drawing/2014/main" id="{02A57BA7-5BCD-E4DF-4DC0-D1D596D39DF2}"/>
              </a:ext>
            </a:extLst>
          </p:cNvPr>
          <p:cNvCxnSpPr>
            <a:cxnSpLocks/>
          </p:cNvCxnSpPr>
          <p:nvPr/>
        </p:nvCxnSpPr>
        <p:spPr>
          <a:xfrm>
            <a:off x="668946" y="3429000"/>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2">
            <a:extLst>
              <a:ext uri="{FF2B5EF4-FFF2-40B4-BE49-F238E27FC236}">
                <a16:creationId xmlns:a16="http://schemas.microsoft.com/office/drawing/2014/main" id="{35EA4CE6-EFAC-3860-559C-EB71AECB2D48}"/>
              </a:ext>
            </a:extLst>
          </p:cNvPr>
          <p:cNvCxnSpPr>
            <a:cxnSpLocks/>
          </p:cNvCxnSpPr>
          <p:nvPr/>
        </p:nvCxnSpPr>
        <p:spPr>
          <a:xfrm>
            <a:off x="6587020" y="3429000"/>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ktangel 14">
            <a:extLst>
              <a:ext uri="{FF2B5EF4-FFF2-40B4-BE49-F238E27FC236}">
                <a16:creationId xmlns:a16="http://schemas.microsoft.com/office/drawing/2014/main" id="{31D10911-B4C9-C68A-078E-EF8A16332A02}"/>
              </a:ext>
            </a:extLst>
          </p:cNvPr>
          <p:cNvSpPr/>
          <p:nvPr/>
        </p:nvSpPr>
        <p:spPr>
          <a:xfrm>
            <a:off x="666248" y="3713579"/>
            <a:ext cx="4863466" cy="2302979"/>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latshållare för text 4">
            <a:extLst>
              <a:ext uri="{FF2B5EF4-FFF2-40B4-BE49-F238E27FC236}">
                <a16:creationId xmlns:a16="http://schemas.microsoft.com/office/drawing/2014/main" id="{1EB81CCF-DA7D-FA45-0026-11E94DDFB767}"/>
              </a:ext>
            </a:extLst>
          </p:cNvPr>
          <p:cNvSpPr txBox="1">
            <a:spLocks/>
          </p:cNvSpPr>
          <p:nvPr/>
        </p:nvSpPr>
        <p:spPr>
          <a:xfrm>
            <a:off x="3096213" y="6206978"/>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sv-SE" sz="500">
                <a:solidFill>
                  <a:schemeClr val="tx1"/>
                </a:solidFill>
              </a:rPr>
              <a:t>*Data for </a:t>
            </a:r>
            <a:r>
              <a:rPr lang="sv-SE" sz="500" err="1">
                <a:solidFill>
                  <a:schemeClr val="tx1"/>
                </a:solidFill>
              </a:rPr>
              <a:t>Germany</a:t>
            </a:r>
            <a:endParaRPr lang="sv-SE" sz="500">
              <a:solidFill>
                <a:schemeClr val="tx1"/>
              </a:solidFill>
            </a:endParaRPr>
          </a:p>
        </p:txBody>
      </p:sp>
      <p:sp>
        <p:nvSpPr>
          <p:cNvPr id="26" name="Platshållare för text 4">
            <a:extLst>
              <a:ext uri="{FF2B5EF4-FFF2-40B4-BE49-F238E27FC236}">
                <a16:creationId xmlns:a16="http://schemas.microsoft.com/office/drawing/2014/main" id="{C9F6074B-D6C5-9A0B-1C13-E9E16B9614BB}"/>
              </a:ext>
            </a:extLst>
          </p:cNvPr>
          <p:cNvSpPr txBox="1">
            <a:spLocks/>
          </p:cNvSpPr>
          <p:nvPr/>
        </p:nvSpPr>
        <p:spPr>
          <a:xfrm>
            <a:off x="670513" y="6206978"/>
            <a:ext cx="2433501" cy="76944"/>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500">
                <a:solidFill>
                  <a:schemeClr val="tx1"/>
                </a:solidFill>
              </a:rPr>
              <a:t>Source: </a:t>
            </a:r>
            <a:r>
              <a:rPr lang="sv-SE" sz="500">
                <a:solidFill>
                  <a:schemeClr val="tx1"/>
                </a:solidFill>
                <a:hlinkClick r:id="rId5">
                  <a:extLst>
                    <a:ext uri="{A12FA001-AC4F-418D-AE19-62706E023703}">
                      <ahyp:hlinkClr xmlns:ahyp="http://schemas.microsoft.com/office/drawing/2018/hyperlinkcolor" val="tx"/>
                    </a:ext>
                  </a:extLst>
                </a:hlinkClick>
              </a:rPr>
              <a:t>https://www.opentable.com/state-of-industry</a:t>
            </a:r>
            <a:endParaRPr lang="sv-SE" sz="500">
              <a:solidFill>
                <a:schemeClr val="tx1"/>
              </a:solidFill>
            </a:endParaRPr>
          </a:p>
        </p:txBody>
      </p:sp>
      <p:pic>
        <p:nvPicPr>
          <p:cNvPr id="18" name="Picture 17" descr="A graph with different colored lines&#10;&#10;Description automatically generated">
            <a:extLst>
              <a:ext uri="{FF2B5EF4-FFF2-40B4-BE49-F238E27FC236}">
                <a16:creationId xmlns:a16="http://schemas.microsoft.com/office/drawing/2014/main" id="{74B028EE-D32B-C5D0-1362-19BEDE287768}"/>
              </a:ext>
            </a:extLst>
          </p:cNvPr>
          <p:cNvPicPr>
            <a:picLocks noChangeAspect="1"/>
          </p:cNvPicPr>
          <p:nvPr/>
        </p:nvPicPr>
        <p:blipFill>
          <a:blip r:embed="rId6"/>
          <a:stretch>
            <a:fillRect/>
          </a:stretch>
        </p:blipFill>
        <p:spPr>
          <a:xfrm>
            <a:off x="656540" y="3740572"/>
            <a:ext cx="4851724" cy="2338046"/>
          </a:xfrm>
          <a:prstGeom prst="rect">
            <a:avLst/>
          </a:prstGeom>
        </p:spPr>
      </p:pic>
      <p:sp>
        <p:nvSpPr>
          <p:cNvPr id="27" name="Platshållare för text 4">
            <a:extLst>
              <a:ext uri="{FF2B5EF4-FFF2-40B4-BE49-F238E27FC236}">
                <a16:creationId xmlns:a16="http://schemas.microsoft.com/office/drawing/2014/main" id="{87C22740-A06E-5AC5-8791-25DA694FAD4F}"/>
              </a:ext>
            </a:extLst>
          </p:cNvPr>
          <p:cNvSpPr txBox="1">
            <a:spLocks/>
          </p:cNvSpPr>
          <p:nvPr/>
        </p:nvSpPr>
        <p:spPr>
          <a:xfrm>
            <a:off x="686345" y="3457404"/>
            <a:ext cx="2433501" cy="138499"/>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solidFill>
              </a:rPr>
              <a:t>Open table Germany</a:t>
            </a:r>
          </a:p>
        </p:txBody>
      </p:sp>
      <p:sp>
        <p:nvSpPr>
          <p:cNvPr id="31" name="Platshållare för text 4">
            <a:extLst>
              <a:ext uri="{FF2B5EF4-FFF2-40B4-BE49-F238E27FC236}">
                <a16:creationId xmlns:a16="http://schemas.microsoft.com/office/drawing/2014/main" id="{FC07633A-F187-092D-F477-2B8137213E5F}"/>
              </a:ext>
            </a:extLst>
          </p:cNvPr>
          <p:cNvSpPr txBox="1">
            <a:spLocks/>
          </p:cNvSpPr>
          <p:nvPr/>
        </p:nvSpPr>
        <p:spPr>
          <a:xfrm>
            <a:off x="6580471" y="388911"/>
            <a:ext cx="2433501" cy="138499"/>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solidFill>
              </a:rPr>
              <a:t>Global consumer confidence</a:t>
            </a:r>
          </a:p>
        </p:txBody>
      </p:sp>
      <p:sp>
        <p:nvSpPr>
          <p:cNvPr id="41" name="Platshållare för text 4">
            <a:extLst>
              <a:ext uri="{FF2B5EF4-FFF2-40B4-BE49-F238E27FC236}">
                <a16:creationId xmlns:a16="http://schemas.microsoft.com/office/drawing/2014/main" id="{1F0B6AD8-C019-1E78-32BC-FC4E68BD49E5}"/>
              </a:ext>
            </a:extLst>
          </p:cNvPr>
          <p:cNvSpPr txBox="1">
            <a:spLocks/>
          </p:cNvSpPr>
          <p:nvPr/>
        </p:nvSpPr>
        <p:spPr>
          <a:xfrm>
            <a:off x="6592071" y="3117802"/>
            <a:ext cx="2433501" cy="153888"/>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500">
                <a:solidFill>
                  <a:schemeClr val="tx1"/>
                </a:solidFill>
              </a:rPr>
              <a:t>Source: </a:t>
            </a:r>
            <a:r>
              <a:rPr lang="en-US" sz="500" u="sng">
                <a:solidFill>
                  <a:schemeClr val="tx1"/>
                </a:solidFill>
                <a:effectLst/>
                <a:ea typeface="Aptos" panose="020B0004020202020204" pitchFamily="34" charset="0"/>
                <a:cs typeface="Aptos" panose="020B0004020202020204" pitchFamily="34" charset="0"/>
                <a:hlinkClick r:id="rId7">
                  <a:extLst>
                    <a:ext uri="{A12FA001-AC4F-418D-AE19-62706E023703}">
                      <ahyp:hlinkClr xmlns:ahyp="http://schemas.microsoft.com/office/drawing/2018/hyperlinkcolor" val="tx"/>
                    </a:ext>
                  </a:extLst>
                </a:hlinkClick>
              </a:rPr>
              <a:t>https://www.worldbank.org/en/publication/global-economic-prospects</a:t>
            </a:r>
            <a:endParaRPr lang="sv-SE" sz="500">
              <a:solidFill>
                <a:schemeClr val="tx1"/>
              </a:solidFill>
              <a:effectLst/>
              <a:ea typeface="Aptos" panose="020B0004020202020204" pitchFamily="34" charset="0"/>
              <a:cs typeface="Aptos" panose="020B0004020202020204" pitchFamily="34" charset="0"/>
            </a:endParaRPr>
          </a:p>
          <a:p>
            <a:endParaRPr lang="sv-SE" sz="500">
              <a:solidFill>
                <a:schemeClr val="tx1"/>
              </a:solidFill>
            </a:endParaRPr>
          </a:p>
        </p:txBody>
      </p:sp>
      <p:pic>
        <p:nvPicPr>
          <p:cNvPr id="44" name="Picture 43" descr="A graph of a consumer confidence&#10;&#10;Description automatically generated">
            <a:extLst>
              <a:ext uri="{FF2B5EF4-FFF2-40B4-BE49-F238E27FC236}">
                <a16:creationId xmlns:a16="http://schemas.microsoft.com/office/drawing/2014/main" id="{1B3B749C-95FA-295D-51CF-DD0265E46C8E}"/>
              </a:ext>
            </a:extLst>
          </p:cNvPr>
          <p:cNvPicPr>
            <a:picLocks noChangeAspect="1"/>
          </p:cNvPicPr>
          <p:nvPr/>
        </p:nvPicPr>
        <p:blipFill rotWithShape="1">
          <a:blip r:embed="rId8" r:link="rId4" cstate="print">
            <a:extLst>
              <a:ext uri="{28A0092B-C50C-407E-A947-70E740481C1C}">
                <a14:useLocalDpi xmlns:a14="http://schemas.microsoft.com/office/drawing/2010/main"/>
              </a:ext>
            </a:extLst>
          </a:blip>
          <a:srcRect/>
          <a:stretch>
            <a:fillRect/>
          </a:stretch>
        </p:blipFill>
        <p:spPr bwMode="auto">
          <a:xfrm>
            <a:off x="9489049" y="1712413"/>
            <a:ext cx="1297173" cy="368596"/>
          </a:xfrm>
          <a:prstGeom prst="rect">
            <a:avLst/>
          </a:prstGeom>
          <a:noFill/>
          <a:ln>
            <a:noFill/>
          </a:ln>
        </p:spPr>
      </p:pic>
      <p:sp>
        <p:nvSpPr>
          <p:cNvPr id="45" name="Rektangel 15">
            <a:extLst>
              <a:ext uri="{FF2B5EF4-FFF2-40B4-BE49-F238E27FC236}">
                <a16:creationId xmlns:a16="http://schemas.microsoft.com/office/drawing/2014/main" id="{21890389-E2B7-737C-4E04-F51E118E4791}"/>
              </a:ext>
            </a:extLst>
          </p:cNvPr>
          <p:cNvSpPr/>
          <p:nvPr/>
        </p:nvSpPr>
        <p:spPr>
          <a:xfrm>
            <a:off x="8440618" y="724055"/>
            <a:ext cx="1228549" cy="8506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4">
            <a:extLst>
              <a:ext uri="{FF2B5EF4-FFF2-40B4-BE49-F238E27FC236}">
                <a16:creationId xmlns:a16="http://schemas.microsoft.com/office/drawing/2014/main" id="{FFB23EAD-855D-A383-06AE-4BBC59877BA7}"/>
              </a:ext>
            </a:extLst>
          </p:cNvPr>
          <p:cNvSpPr txBox="1">
            <a:spLocks/>
          </p:cNvSpPr>
          <p:nvPr/>
        </p:nvSpPr>
        <p:spPr>
          <a:xfrm>
            <a:off x="6613491" y="3490251"/>
            <a:ext cx="3311559" cy="138499"/>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solidFill>
                  <a:schemeClr val="tx1"/>
                </a:solidFill>
              </a:rPr>
              <a:t>Sales development Hospitality Germany, vs. pre-pandemic</a:t>
            </a:r>
          </a:p>
        </p:txBody>
      </p:sp>
      <p:pic>
        <p:nvPicPr>
          <p:cNvPr id="2" name="Picture 1" descr="A table with numbers and percentages&#10;&#10;Description automatically generated">
            <a:extLst>
              <a:ext uri="{FF2B5EF4-FFF2-40B4-BE49-F238E27FC236}">
                <a16:creationId xmlns:a16="http://schemas.microsoft.com/office/drawing/2014/main" id="{ED2381A1-4FC5-F85E-B1CC-5DC5A02C77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04000" y="3712210"/>
            <a:ext cx="4449891" cy="2629721"/>
          </a:xfrm>
          <a:prstGeom prst="rect">
            <a:avLst/>
          </a:prstGeom>
        </p:spPr>
      </p:pic>
      <p:sp>
        <p:nvSpPr>
          <p:cNvPr id="5" name="Platshållare för text 4">
            <a:extLst>
              <a:ext uri="{FF2B5EF4-FFF2-40B4-BE49-F238E27FC236}">
                <a16:creationId xmlns:a16="http://schemas.microsoft.com/office/drawing/2014/main" id="{38156DF6-7B71-61D7-1611-E2C387FD1ECF}"/>
              </a:ext>
            </a:extLst>
          </p:cNvPr>
          <p:cNvSpPr txBox="1">
            <a:spLocks/>
          </p:cNvSpPr>
          <p:nvPr/>
        </p:nvSpPr>
        <p:spPr>
          <a:xfrm>
            <a:off x="6604771" y="6464252"/>
            <a:ext cx="2433501" cy="153888"/>
          </a:xfrm>
          <a:prstGeom prst="rect">
            <a:avLst/>
          </a:prstGeom>
        </p:spPr>
        <p:txBody>
          <a:bodyPr wrap="square" lIns="0" tIns="0" rIns="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500">
                <a:solidFill>
                  <a:schemeClr val="tx1"/>
                </a:solidFill>
              </a:rPr>
              <a:t>Source: </a:t>
            </a:r>
            <a:r>
              <a:rPr lang="pl-PL" sz="500" kern="100">
                <a:solidFill>
                  <a:schemeClr val="tx1"/>
                </a:solidFill>
                <a:effectLst/>
                <a:ea typeface="Aptos" panose="020B0004020202020204" pitchFamily="34" charset="0"/>
                <a:cs typeface="Times New Roman" panose="02020603050405020304" pitchFamily="18" charset="0"/>
              </a:rPr>
              <a:t>Statistisches Budesamt</a:t>
            </a:r>
            <a:endParaRPr lang="sv-SE" sz="500" kern="100">
              <a:solidFill>
                <a:schemeClr val="tx1"/>
              </a:solidFill>
              <a:effectLst/>
              <a:ea typeface="Aptos" panose="020B0004020202020204" pitchFamily="34" charset="0"/>
              <a:cs typeface="Times New Roman" panose="02020603050405020304" pitchFamily="18" charset="0"/>
            </a:endParaRPr>
          </a:p>
          <a:p>
            <a:endParaRPr lang="sv-SE" sz="500">
              <a:solidFill>
                <a:schemeClr val="tx1"/>
              </a:solidFill>
            </a:endParaRPr>
          </a:p>
        </p:txBody>
      </p:sp>
    </p:spTree>
    <p:extLst>
      <p:ext uri="{BB962C8B-B14F-4D97-AF65-F5344CB8AC3E}">
        <p14:creationId xmlns:p14="http://schemas.microsoft.com/office/powerpoint/2010/main" val="1280671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8" y="5645155"/>
            <a:ext cx="3168351" cy="444802"/>
          </a:xfrm>
        </p:spPr>
        <p:txBody>
          <a:bodyPr lIns="0" tIns="0" rIns="0" bIns="0" anchor="b"/>
          <a:lstStyle/>
          <a:p>
            <a:pPr>
              <a:lnSpc>
                <a:spcPts val="1800"/>
              </a:lnSpc>
            </a:pPr>
            <a:r>
              <a:rPr lang="en-US" sz="1400"/>
              <a:t>Net sales amounted to </a:t>
            </a:r>
            <a:br>
              <a:rPr lang="en-US" sz="1400"/>
            </a:br>
            <a:r>
              <a:rPr lang="en-US" sz="1400"/>
              <a:t>SEK 1,875 m (1,936)  </a:t>
            </a:r>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682742" y="4797038"/>
            <a:ext cx="3348268" cy="609398"/>
          </a:xfrm>
        </p:spPr>
        <p:txBody>
          <a:bodyPr lIns="0" tIns="0" rIns="0" bIns="0"/>
          <a:lstStyle/>
          <a:p>
            <a:r>
              <a:rPr lang="sv-SE" sz="4400"/>
              <a:t>SEK 1,875 m</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5645155"/>
            <a:ext cx="3168351" cy="444802"/>
          </a:xfrm>
        </p:spPr>
        <p:txBody>
          <a:bodyPr lIns="0" tIns="0" rIns="0" bIns="0" anchor="b"/>
          <a:lstStyle/>
          <a:p>
            <a:pPr>
              <a:lnSpc>
                <a:spcPts val="1800"/>
              </a:lnSpc>
            </a:pPr>
            <a:r>
              <a:rPr lang="en-US" sz="1400"/>
              <a:t>Operating income amounted to </a:t>
            </a:r>
            <a:br>
              <a:rPr lang="en-US" sz="1400"/>
            </a:br>
            <a:r>
              <a:rPr lang="en-US" sz="1400"/>
              <a:t>SEK 135 m (170)</a:t>
            </a:r>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4786455"/>
            <a:ext cx="3168352" cy="609398"/>
          </a:xfrm>
        </p:spPr>
        <p:txBody>
          <a:bodyPr lIns="0" tIns="0" rIns="0" bIns="0"/>
          <a:lstStyle/>
          <a:p>
            <a:r>
              <a:rPr lang="sv-SE" sz="4400"/>
              <a:t>SEK 135 m</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5645155"/>
            <a:ext cx="3168351" cy="444802"/>
          </a:xfrm>
        </p:spPr>
        <p:txBody>
          <a:bodyPr lIns="0" tIns="0" rIns="0" bIns="0" anchor="b"/>
          <a:lstStyle/>
          <a:p>
            <a:pPr>
              <a:lnSpc>
                <a:spcPts val="1800"/>
              </a:lnSpc>
            </a:pPr>
            <a:r>
              <a:rPr lang="en-US" sz="1400"/>
              <a:t>Operating margin was </a:t>
            </a:r>
            <a:br>
              <a:rPr lang="en-US" sz="1400"/>
            </a:br>
            <a:r>
              <a:rPr lang="en-US" sz="1400"/>
              <a:t>7.2% (8.8)</a:t>
            </a: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4786455"/>
            <a:ext cx="3168352" cy="609398"/>
          </a:xfrm>
        </p:spPr>
        <p:txBody>
          <a:bodyPr lIns="0" tIns="0" rIns="0" bIns="0"/>
          <a:lstStyle/>
          <a:p>
            <a:r>
              <a:rPr lang="sv-SE" sz="4400"/>
              <a:t>7.2%</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293096"/>
            <a:ext cx="3168351" cy="169277"/>
          </a:xfrm>
        </p:spPr>
        <p:txBody>
          <a:bodyPr lIns="0" tIns="0" rIns="0" bIns="0"/>
          <a:lstStyle/>
          <a:p>
            <a:r>
              <a:rPr lang="sv-SE"/>
              <a:t>NET SALES</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293096"/>
            <a:ext cx="3168351" cy="169277"/>
          </a:xfrm>
        </p:spPr>
        <p:txBody>
          <a:bodyPr lIns="0" tIns="0" rIns="0" bIns="0"/>
          <a:lstStyle/>
          <a:p>
            <a:r>
              <a:rPr lang="sv-SE"/>
              <a:t>OPERATING INCOME</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293096"/>
            <a:ext cx="3168351" cy="169277"/>
          </a:xfrm>
        </p:spPr>
        <p:txBody>
          <a:bodyPr lIns="0" tIns="0" rIns="0" bIns="0"/>
          <a:lstStyle/>
          <a:p>
            <a:r>
              <a:rPr lang="sv-SE"/>
              <a:t>OPERATING MARGIN</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628477"/>
          </a:xfrm>
        </p:spPr>
        <p:txBody>
          <a:bodyPr tIns="360000"/>
          <a:lstStyle/>
          <a:p>
            <a:r>
              <a:rPr lang="en-US"/>
              <a:t>Q2 2024</a:t>
            </a:r>
            <a:br>
              <a:rPr lang="en-US"/>
            </a:br>
            <a:r>
              <a:rPr lang="en-US"/>
              <a:t>Key Financials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639888"/>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639888"/>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639888"/>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502639"/>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502639"/>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502639"/>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019080"/>
          </a:xfrm>
        </p:spPr>
        <p:txBody>
          <a:bodyPr tIns="360000">
            <a:spAutoFit/>
          </a:bodyPr>
          <a:lstStyle/>
          <a:p>
            <a:r>
              <a:rPr lang="en-US">
                <a:solidFill>
                  <a:schemeClr val="tx1"/>
                </a:solidFill>
              </a:rPr>
              <a:t>Q2 Comments</a:t>
            </a:r>
          </a:p>
        </p:txBody>
      </p:sp>
      <p:sp>
        <p:nvSpPr>
          <p:cNvPr id="23" name="Platshållare för text 8">
            <a:extLst>
              <a:ext uri="{FF2B5EF4-FFF2-40B4-BE49-F238E27FC236}">
                <a16:creationId xmlns:a16="http://schemas.microsoft.com/office/drawing/2014/main" id="{F51226FD-367C-A672-6A93-0B9A3C71E6E5}"/>
              </a:ext>
            </a:extLst>
          </p:cNvPr>
          <p:cNvSpPr txBox="1">
            <a:spLocks/>
          </p:cNvSpPr>
          <p:nvPr/>
        </p:nvSpPr>
        <p:spPr>
          <a:xfrm>
            <a:off x="407368" y="1792800"/>
            <a:ext cx="5580682" cy="169277"/>
          </a:xfrm>
          <a:prstGeom prst="rect">
            <a:avLst/>
          </a:prstGeom>
          <a:ln>
            <a:noFill/>
          </a:ln>
        </p:spPr>
        <p:txBody>
          <a:bodyPr wrap="square" lIns="360000" tIns="0" rIns="36000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NET SALES -3.1%</a:t>
            </a:r>
          </a:p>
        </p:txBody>
      </p:sp>
      <p:cxnSp>
        <p:nvCxnSpPr>
          <p:cNvPr id="25" name="Rak 24">
            <a:extLst>
              <a:ext uri="{FF2B5EF4-FFF2-40B4-BE49-F238E27FC236}">
                <a16:creationId xmlns:a16="http://schemas.microsoft.com/office/drawing/2014/main" id="{70E87BF1-FF65-52DD-0240-3C6C14A4CB32}"/>
              </a:ext>
            </a:extLst>
          </p:cNvPr>
          <p:cNvCxnSpPr>
            <a:cxnSpLocks/>
          </p:cNvCxnSpPr>
          <p:nvPr/>
        </p:nvCxnSpPr>
        <p:spPr>
          <a:xfrm flipV="1">
            <a:off x="767408" y="4289027"/>
            <a:ext cx="4863466" cy="40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latshållare för text 6">
            <a:extLst>
              <a:ext uri="{FF2B5EF4-FFF2-40B4-BE49-F238E27FC236}">
                <a16:creationId xmlns:a16="http://schemas.microsoft.com/office/drawing/2014/main" id="{CC450DC1-E09B-4BE4-65BB-A289B6A0871C}"/>
              </a:ext>
            </a:extLst>
          </p:cNvPr>
          <p:cNvSpPr txBox="1">
            <a:spLocks/>
          </p:cNvSpPr>
          <p:nvPr/>
        </p:nvSpPr>
        <p:spPr>
          <a:xfrm>
            <a:off x="465861" y="2318400"/>
            <a:ext cx="5522188" cy="1525867"/>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500"/>
              </a:lnSpc>
              <a:spcAft>
                <a:spcPts val="500"/>
              </a:spcAft>
              <a:buFont typeface="Systemtypsnitt normalt"/>
              <a:buChar char="–"/>
            </a:pPr>
            <a:r>
              <a:rPr lang="en-US" sz="1200">
                <a:solidFill>
                  <a:schemeClr val="tx1"/>
                </a:solidFill>
                <a:cs typeface="Arial"/>
              </a:rPr>
              <a:t>General decrease in most markets and product categories as sales reached record levels in comparison period</a:t>
            </a:r>
          </a:p>
          <a:p>
            <a:pPr marL="179705" indent="-179705">
              <a:lnSpc>
                <a:spcPts val="1500"/>
              </a:lnSpc>
              <a:spcAft>
                <a:spcPts val="500"/>
              </a:spcAft>
              <a:buFont typeface="Systemtypsnitt normalt"/>
              <a:buChar char="–"/>
            </a:pPr>
            <a:r>
              <a:rPr lang="en-US" sz="1200">
                <a:solidFill>
                  <a:schemeClr val="tx1"/>
                </a:solidFill>
                <a:cs typeface="Arial"/>
              </a:rPr>
              <a:t>Selective price decreases implemented last year decreased sales</a:t>
            </a:r>
          </a:p>
          <a:p>
            <a:pPr marL="179705" indent="-179705">
              <a:lnSpc>
                <a:spcPts val="1500"/>
              </a:lnSpc>
              <a:spcAft>
                <a:spcPts val="500"/>
              </a:spcAft>
              <a:buFont typeface="Systemtypsnitt normalt"/>
              <a:buChar char="–"/>
            </a:pPr>
            <a:r>
              <a:rPr lang="en-US" sz="1200">
                <a:solidFill>
                  <a:schemeClr val="tx1"/>
                </a:solidFill>
                <a:cs typeface="Arial"/>
              </a:rPr>
              <a:t>Sales through the retail channel recovers from slow Q1 while sales to hotel and restaurant industry decreases</a:t>
            </a:r>
          </a:p>
          <a:p>
            <a:pPr marL="179705" indent="-179705">
              <a:lnSpc>
                <a:spcPts val="1500"/>
              </a:lnSpc>
              <a:spcAft>
                <a:spcPts val="500"/>
              </a:spcAft>
              <a:buFont typeface="Systemtypsnitt normalt"/>
              <a:buChar char="–"/>
            </a:pPr>
            <a:r>
              <a:rPr lang="en-US" sz="1200">
                <a:solidFill>
                  <a:schemeClr val="tx1"/>
                </a:solidFill>
                <a:cs typeface="Arial"/>
              </a:rPr>
              <a:t>Inconclusive market data signaling both positive and negative development and outlook</a:t>
            </a:r>
          </a:p>
        </p:txBody>
      </p:sp>
      <p:graphicFrame>
        <p:nvGraphicFramePr>
          <p:cNvPr id="28" name="Content Placeholder 6">
            <a:extLst>
              <a:ext uri="{FF2B5EF4-FFF2-40B4-BE49-F238E27FC236}">
                <a16:creationId xmlns:a16="http://schemas.microsoft.com/office/drawing/2014/main" id="{468E6195-F47B-2CBA-DD7C-5899D9DD28C7}"/>
              </a:ext>
            </a:extLst>
          </p:cNvPr>
          <p:cNvGraphicFramePr>
            <a:graphicFrameLocks/>
          </p:cNvGraphicFramePr>
          <p:nvPr>
            <p:extLst>
              <p:ext uri="{D42A27DB-BD31-4B8C-83A1-F6EECF244321}">
                <p14:modId xmlns:p14="http://schemas.microsoft.com/office/powerpoint/2010/main" val="2943629541"/>
              </p:ext>
            </p:extLst>
          </p:nvPr>
        </p:nvGraphicFramePr>
        <p:xfrm>
          <a:off x="479376" y="4365111"/>
          <a:ext cx="5432055" cy="1988032"/>
        </p:xfrm>
        <a:graphic>
          <a:graphicData uri="http://schemas.openxmlformats.org/drawingml/2006/chart">
            <c:chart xmlns:c="http://schemas.openxmlformats.org/drawingml/2006/chart" xmlns:r="http://schemas.openxmlformats.org/officeDocument/2006/relationships" r:id="rId2"/>
          </a:graphicData>
        </a:graphic>
      </p:graphicFrame>
      <p:cxnSp>
        <p:nvCxnSpPr>
          <p:cNvPr id="29" name="Rak 28">
            <a:extLst>
              <a:ext uri="{FF2B5EF4-FFF2-40B4-BE49-F238E27FC236}">
                <a16:creationId xmlns:a16="http://schemas.microsoft.com/office/drawing/2014/main" id="{C10DA59B-0012-099C-4D41-ACC77584CD6D}"/>
              </a:ext>
            </a:extLst>
          </p:cNvPr>
          <p:cNvCxnSpPr>
            <a:cxnSpLocks/>
          </p:cNvCxnSpPr>
          <p:nvPr/>
        </p:nvCxnSpPr>
        <p:spPr>
          <a:xfrm>
            <a:off x="767408" y="2120400"/>
            <a:ext cx="48634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Platshållare för text 8">
            <a:extLst>
              <a:ext uri="{FF2B5EF4-FFF2-40B4-BE49-F238E27FC236}">
                <a16:creationId xmlns:a16="http://schemas.microsoft.com/office/drawing/2014/main" id="{72E052A6-C134-B04B-9427-07BAE7F5A3A3}"/>
              </a:ext>
            </a:extLst>
          </p:cNvPr>
          <p:cNvSpPr txBox="1">
            <a:spLocks/>
          </p:cNvSpPr>
          <p:nvPr/>
        </p:nvSpPr>
        <p:spPr>
          <a:xfrm>
            <a:off x="6208562" y="1792800"/>
            <a:ext cx="5580682" cy="169277"/>
          </a:xfrm>
          <a:prstGeom prst="rect">
            <a:avLst/>
          </a:prstGeom>
          <a:ln>
            <a:noFill/>
          </a:ln>
        </p:spPr>
        <p:txBody>
          <a:bodyPr wrap="square" lIns="360000" tIns="0" rIns="360000" bIns="0" anchor="b">
            <a:spAutoFit/>
          </a:bodyPr>
          <a:lstStyle>
            <a:lvl1pPr marL="0" indent="0" algn="l" defTabSz="914400" rtl="0" eaLnBrk="1" latinLnBrk="0" hangingPunct="1">
              <a:lnSpc>
                <a:spcPct val="100000"/>
              </a:lnSpc>
              <a:spcBef>
                <a:spcPts val="0"/>
              </a:spcBef>
              <a:buFont typeface="Arial" panose="020B0604020202020204" pitchFamily="34" charset="0"/>
              <a:buNone/>
              <a:defRPr sz="1100" b="0" kern="1200" spc="15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solidFill>
                  <a:schemeClr val="tx1"/>
                </a:solidFill>
              </a:rPr>
              <a:t>OPERATING INCOME -20.8%</a:t>
            </a:r>
          </a:p>
        </p:txBody>
      </p:sp>
      <p:cxnSp>
        <p:nvCxnSpPr>
          <p:cNvPr id="31" name="Rak 30">
            <a:extLst>
              <a:ext uri="{FF2B5EF4-FFF2-40B4-BE49-F238E27FC236}">
                <a16:creationId xmlns:a16="http://schemas.microsoft.com/office/drawing/2014/main" id="{90120EF6-F3E1-9924-B24C-3775E707A146}"/>
              </a:ext>
            </a:extLst>
          </p:cNvPr>
          <p:cNvCxnSpPr>
            <a:cxnSpLocks/>
          </p:cNvCxnSpPr>
          <p:nvPr/>
        </p:nvCxnSpPr>
        <p:spPr>
          <a:xfrm flipV="1">
            <a:off x="6568602" y="4289027"/>
            <a:ext cx="4856610" cy="40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Platshållare för text 6">
            <a:extLst>
              <a:ext uri="{FF2B5EF4-FFF2-40B4-BE49-F238E27FC236}">
                <a16:creationId xmlns:a16="http://schemas.microsoft.com/office/drawing/2014/main" id="{114AA72E-C242-1C41-0888-98E1BE759DA9}"/>
              </a:ext>
            </a:extLst>
          </p:cNvPr>
          <p:cNvSpPr txBox="1">
            <a:spLocks/>
          </p:cNvSpPr>
          <p:nvPr/>
        </p:nvSpPr>
        <p:spPr>
          <a:xfrm>
            <a:off x="6209182" y="2299350"/>
            <a:ext cx="5360986" cy="2164119"/>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lnSpc>
                <a:spcPts val="1500"/>
              </a:lnSpc>
              <a:spcAft>
                <a:spcPts val="500"/>
              </a:spcAft>
              <a:buFont typeface="Systemtypsnitt normalt"/>
              <a:buChar char="–"/>
            </a:pPr>
            <a:r>
              <a:rPr lang="en-US" sz="1200">
                <a:solidFill>
                  <a:schemeClr val="tx1"/>
                </a:solidFill>
              </a:rPr>
              <a:t>Second highest Q2 in the Group’s history, but lower than last year</a:t>
            </a:r>
          </a:p>
          <a:p>
            <a:pPr marL="179705" indent="-179705">
              <a:lnSpc>
                <a:spcPts val="1500"/>
              </a:lnSpc>
              <a:spcAft>
                <a:spcPts val="500"/>
              </a:spcAft>
              <a:buFont typeface="Systemtypsnitt normalt"/>
              <a:buChar char="–"/>
            </a:pPr>
            <a:r>
              <a:rPr lang="en-US" sz="1200">
                <a:solidFill>
                  <a:schemeClr val="tx1"/>
                </a:solidFill>
              </a:rPr>
              <a:t>LY Government support of 20 </a:t>
            </a:r>
            <a:r>
              <a:rPr lang="en-US" sz="1200" err="1">
                <a:solidFill>
                  <a:schemeClr val="tx1"/>
                </a:solidFill>
              </a:rPr>
              <a:t>msek</a:t>
            </a:r>
            <a:r>
              <a:rPr lang="en-US" sz="1200">
                <a:solidFill>
                  <a:schemeClr val="tx1"/>
                </a:solidFill>
              </a:rPr>
              <a:t>, price decreases and lower turnover within Business Area Dining Solutions leading to decrease in Operating Income</a:t>
            </a:r>
            <a:endParaRPr lang="en-US" sz="1200">
              <a:solidFill>
                <a:schemeClr val="tx1"/>
              </a:solidFill>
              <a:cs typeface="Arial"/>
            </a:endParaRPr>
          </a:p>
          <a:p>
            <a:pPr marL="179705" indent="-179705">
              <a:lnSpc>
                <a:spcPts val="1500"/>
              </a:lnSpc>
              <a:spcAft>
                <a:spcPts val="500"/>
              </a:spcAft>
              <a:buFont typeface="Systemtypsnitt normalt"/>
              <a:buChar char="–"/>
            </a:pPr>
            <a:r>
              <a:rPr lang="en-US" sz="1200">
                <a:solidFill>
                  <a:schemeClr val="tx1"/>
                </a:solidFill>
                <a:cs typeface="Arial"/>
              </a:rPr>
              <a:t>Increasing raw material and cost for sea freight puts further pressure on the quarterly result</a:t>
            </a:r>
          </a:p>
          <a:p>
            <a:pPr marL="179705" indent="-179705">
              <a:lnSpc>
                <a:spcPts val="1500"/>
              </a:lnSpc>
              <a:spcAft>
                <a:spcPts val="500"/>
              </a:spcAft>
              <a:buFont typeface="Systemtypsnitt normalt"/>
              <a:buChar char="–"/>
            </a:pPr>
            <a:r>
              <a:rPr lang="sv-SE" sz="1200" err="1">
                <a:solidFill>
                  <a:schemeClr val="tx1"/>
                </a:solidFill>
                <a:cs typeface="Arial"/>
              </a:rPr>
              <a:t>Newly</a:t>
            </a:r>
            <a:r>
              <a:rPr lang="sv-SE" sz="1200">
                <a:solidFill>
                  <a:schemeClr val="tx1"/>
                </a:solidFill>
                <a:cs typeface="Arial"/>
              </a:rPr>
              <a:t> </a:t>
            </a:r>
            <a:r>
              <a:rPr lang="sv-SE" sz="1200" err="1">
                <a:solidFill>
                  <a:schemeClr val="tx1"/>
                </a:solidFill>
                <a:cs typeface="Arial"/>
              </a:rPr>
              <a:t>acquired</a:t>
            </a:r>
            <a:r>
              <a:rPr lang="sv-SE" sz="1200">
                <a:solidFill>
                  <a:schemeClr val="tx1"/>
                </a:solidFill>
                <a:cs typeface="Arial"/>
              </a:rPr>
              <a:t> </a:t>
            </a:r>
            <a:r>
              <a:rPr lang="sv-SE" sz="1200" err="1">
                <a:solidFill>
                  <a:schemeClr val="tx1"/>
                </a:solidFill>
                <a:cs typeface="Arial"/>
              </a:rPr>
              <a:t>Decent</a:t>
            </a:r>
            <a:r>
              <a:rPr lang="sv-SE" sz="1200">
                <a:solidFill>
                  <a:schemeClr val="tx1"/>
                </a:solidFill>
                <a:cs typeface="Arial"/>
              </a:rPr>
              <a:t> </a:t>
            </a:r>
            <a:r>
              <a:rPr lang="sv-SE" sz="1200" err="1">
                <a:solidFill>
                  <a:schemeClr val="tx1"/>
                </a:solidFill>
                <a:cs typeface="Arial"/>
              </a:rPr>
              <a:t>Packaging</a:t>
            </a:r>
            <a:r>
              <a:rPr lang="sv-SE" sz="1200">
                <a:solidFill>
                  <a:schemeClr val="tx1"/>
                </a:solidFill>
                <a:cs typeface="Arial"/>
              </a:rPr>
              <a:t> and </a:t>
            </a:r>
            <a:r>
              <a:rPr lang="sv-SE" sz="1200" err="1">
                <a:solidFill>
                  <a:schemeClr val="tx1"/>
                </a:solidFill>
                <a:cs typeface="Arial"/>
              </a:rPr>
              <a:t>Huskee</a:t>
            </a:r>
            <a:r>
              <a:rPr lang="sv-SE" sz="1200">
                <a:solidFill>
                  <a:schemeClr val="tx1"/>
                </a:solidFill>
                <a:cs typeface="Arial"/>
              </a:rPr>
              <a:t> </a:t>
            </a:r>
            <a:r>
              <a:rPr lang="sv-SE" sz="1200" err="1">
                <a:solidFill>
                  <a:schemeClr val="tx1"/>
                </a:solidFill>
                <a:cs typeface="Arial"/>
              </a:rPr>
              <a:t>contributes</a:t>
            </a:r>
            <a:r>
              <a:rPr lang="sv-SE" sz="1200">
                <a:solidFill>
                  <a:schemeClr val="tx1"/>
                </a:solidFill>
                <a:cs typeface="Arial"/>
              </a:rPr>
              <a:t> </a:t>
            </a:r>
            <a:r>
              <a:rPr lang="sv-SE" sz="1200" err="1">
                <a:solidFill>
                  <a:schemeClr val="tx1"/>
                </a:solidFill>
                <a:cs typeface="Arial"/>
              </a:rPr>
              <a:t>with</a:t>
            </a:r>
            <a:r>
              <a:rPr lang="sv-SE" sz="1200">
                <a:solidFill>
                  <a:schemeClr val="tx1"/>
                </a:solidFill>
                <a:cs typeface="Arial"/>
              </a:rPr>
              <a:t> positive </a:t>
            </a:r>
            <a:r>
              <a:rPr lang="sv-SE" sz="1200" err="1">
                <a:solidFill>
                  <a:schemeClr val="tx1"/>
                </a:solidFill>
                <a:cs typeface="Arial"/>
              </a:rPr>
              <a:t>results</a:t>
            </a:r>
            <a:r>
              <a:rPr lang="sv-SE" sz="1200">
                <a:solidFill>
                  <a:schemeClr val="tx1"/>
                </a:solidFill>
                <a:cs typeface="Arial"/>
              </a:rPr>
              <a:t> to the operating </a:t>
            </a:r>
            <a:r>
              <a:rPr lang="sv-SE" sz="1200" err="1">
                <a:solidFill>
                  <a:schemeClr val="tx1"/>
                </a:solidFill>
                <a:cs typeface="Arial"/>
              </a:rPr>
              <a:t>income</a:t>
            </a:r>
            <a:r>
              <a:rPr lang="sv-SE" sz="1200">
                <a:solidFill>
                  <a:schemeClr val="tx1"/>
                </a:solidFill>
                <a:cs typeface="Arial"/>
              </a:rPr>
              <a:t> </a:t>
            </a:r>
            <a:r>
              <a:rPr lang="sv-SE" sz="1200" err="1">
                <a:solidFill>
                  <a:schemeClr val="tx1"/>
                </a:solidFill>
                <a:cs typeface="Arial"/>
              </a:rPr>
              <a:t>while</a:t>
            </a:r>
            <a:r>
              <a:rPr lang="sv-SE" sz="1200">
                <a:solidFill>
                  <a:schemeClr val="tx1"/>
                </a:solidFill>
                <a:cs typeface="Arial"/>
              </a:rPr>
              <a:t> innovative startup </a:t>
            </a:r>
            <a:r>
              <a:rPr lang="sv-SE" sz="1200" err="1">
                <a:solidFill>
                  <a:schemeClr val="tx1"/>
                </a:solidFill>
                <a:cs typeface="Arial"/>
              </a:rPr>
              <a:t>Relevo</a:t>
            </a:r>
            <a:r>
              <a:rPr lang="sv-SE" sz="1200">
                <a:solidFill>
                  <a:schemeClr val="tx1"/>
                </a:solidFill>
                <a:cs typeface="Arial"/>
              </a:rPr>
              <a:t> </a:t>
            </a:r>
            <a:r>
              <a:rPr lang="sv-SE" sz="1200" err="1">
                <a:solidFill>
                  <a:schemeClr val="tx1"/>
                </a:solidFill>
                <a:cs typeface="Arial"/>
              </a:rPr>
              <a:t>lowers</a:t>
            </a:r>
            <a:r>
              <a:rPr lang="sv-SE" sz="1200">
                <a:solidFill>
                  <a:schemeClr val="tx1"/>
                </a:solidFill>
                <a:cs typeface="Arial"/>
              </a:rPr>
              <a:t> Duni </a:t>
            </a:r>
            <a:r>
              <a:rPr lang="sv-SE" sz="1200" err="1">
                <a:solidFill>
                  <a:schemeClr val="tx1"/>
                </a:solidFill>
                <a:cs typeface="Arial"/>
              </a:rPr>
              <a:t>Group’s</a:t>
            </a:r>
            <a:r>
              <a:rPr lang="sv-SE" sz="1200">
                <a:solidFill>
                  <a:schemeClr val="tx1"/>
                </a:solidFill>
                <a:cs typeface="Arial"/>
              </a:rPr>
              <a:t> </a:t>
            </a:r>
            <a:r>
              <a:rPr lang="sv-SE" sz="1200" err="1">
                <a:solidFill>
                  <a:schemeClr val="tx1"/>
                </a:solidFill>
                <a:cs typeface="Arial"/>
              </a:rPr>
              <a:t>result</a:t>
            </a:r>
            <a:endParaRPr lang="en-US" sz="1200">
              <a:solidFill>
                <a:schemeClr val="tx1"/>
              </a:solidFill>
              <a:cs typeface="Arial"/>
            </a:endParaRPr>
          </a:p>
          <a:p>
            <a:pPr marL="179705" indent="-179705">
              <a:lnSpc>
                <a:spcPts val="1500"/>
              </a:lnSpc>
              <a:spcAft>
                <a:spcPts val="500"/>
              </a:spcAft>
              <a:buFont typeface="Systemtypsnitt normalt"/>
              <a:buChar char="–"/>
            </a:pPr>
            <a:endParaRPr lang="en-US" sz="1100">
              <a:solidFill>
                <a:schemeClr val="tx1"/>
              </a:solidFill>
              <a:cs typeface="Arial"/>
            </a:endParaRPr>
          </a:p>
        </p:txBody>
      </p:sp>
      <p:cxnSp>
        <p:nvCxnSpPr>
          <p:cNvPr id="33" name="Rak 32">
            <a:extLst>
              <a:ext uri="{FF2B5EF4-FFF2-40B4-BE49-F238E27FC236}">
                <a16:creationId xmlns:a16="http://schemas.microsoft.com/office/drawing/2014/main" id="{0F75179C-B8C0-5A4B-812F-07D034384BEE}"/>
              </a:ext>
            </a:extLst>
          </p:cNvPr>
          <p:cNvCxnSpPr>
            <a:cxnSpLocks/>
          </p:cNvCxnSpPr>
          <p:nvPr/>
        </p:nvCxnSpPr>
        <p:spPr>
          <a:xfrm>
            <a:off x="6568602" y="2120400"/>
            <a:ext cx="485661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4" name="Content Placeholder 6">
            <a:extLst>
              <a:ext uri="{FF2B5EF4-FFF2-40B4-BE49-F238E27FC236}">
                <a16:creationId xmlns:a16="http://schemas.microsoft.com/office/drawing/2014/main" id="{376537E3-F368-FE28-6FA0-4A5666B70A6E}"/>
              </a:ext>
            </a:extLst>
          </p:cNvPr>
          <p:cNvGraphicFramePr>
            <a:graphicFrameLocks/>
          </p:cNvGraphicFramePr>
          <p:nvPr>
            <p:extLst>
              <p:ext uri="{D42A27DB-BD31-4B8C-83A1-F6EECF244321}">
                <p14:modId xmlns:p14="http://schemas.microsoft.com/office/powerpoint/2010/main" val="2990183991"/>
              </p:ext>
            </p:extLst>
          </p:nvPr>
        </p:nvGraphicFramePr>
        <p:xfrm>
          <a:off x="6280570" y="4365112"/>
          <a:ext cx="5508000" cy="198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1378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841FFBD-E779-CD63-F370-29B39006A408}"/>
              </a:ext>
            </a:extLst>
          </p:cNvPr>
          <p:cNvSpPr>
            <a:spLocks noGrp="1"/>
          </p:cNvSpPr>
          <p:nvPr>
            <p:ph type="body" sz="quarter" idx="13"/>
          </p:nvPr>
        </p:nvSpPr>
        <p:spPr>
          <a:xfrm>
            <a:off x="767409" y="5844936"/>
            <a:ext cx="3168351" cy="430887"/>
          </a:xfrm>
        </p:spPr>
        <p:txBody>
          <a:bodyPr lIns="0" tIns="0" rIns="0" bIns="0" anchor="b"/>
          <a:lstStyle/>
          <a:p>
            <a:r>
              <a:rPr lang="en-US" sz="1400"/>
              <a:t>Net sales amounted to</a:t>
            </a:r>
          </a:p>
          <a:p>
            <a:r>
              <a:rPr lang="sv-SE" sz="1400"/>
              <a:t>SEK 1,069 m (1,148)</a:t>
            </a:r>
            <a:endParaRPr lang="en-US" sz="1400"/>
          </a:p>
        </p:txBody>
      </p:sp>
      <p:sp>
        <p:nvSpPr>
          <p:cNvPr id="4" name="Platshållare för text 3">
            <a:extLst>
              <a:ext uri="{FF2B5EF4-FFF2-40B4-BE49-F238E27FC236}">
                <a16:creationId xmlns:a16="http://schemas.microsoft.com/office/drawing/2014/main" id="{9DFF8DFC-A205-97A7-1040-F60AFE241F4A}"/>
              </a:ext>
            </a:extLst>
          </p:cNvPr>
          <p:cNvSpPr>
            <a:spLocks noGrp="1"/>
          </p:cNvSpPr>
          <p:nvPr>
            <p:ph type="body" sz="quarter" idx="14"/>
          </p:nvPr>
        </p:nvSpPr>
        <p:spPr>
          <a:xfrm>
            <a:off x="767408" y="5015800"/>
            <a:ext cx="3168352" cy="609398"/>
          </a:xfrm>
        </p:spPr>
        <p:txBody>
          <a:bodyPr lIns="0" tIns="0" rIns="0" bIns="0"/>
          <a:lstStyle/>
          <a:p>
            <a:r>
              <a:rPr lang="sv-SE" sz="4400"/>
              <a:t>SEK</a:t>
            </a:r>
            <a:r>
              <a:rPr lang="sv-SE" sz="4400" spc="-300"/>
              <a:t> </a:t>
            </a:r>
            <a:r>
              <a:rPr lang="sv-SE" sz="4400" spc="-150"/>
              <a:t>1,069 m</a:t>
            </a:r>
          </a:p>
        </p:txBody>
      </p:sp>
      <p:sp>
        <p:nvSpPr>
          <p:cNvPr id="5" name="Platshållare för text 4">
            <a:extLst>
              <a:ext uri="{FF2B5EF4-FFF2-40B4-BE49-F238E27FC236}">
                <a16:creationId xmlns:a16="http://schemas.microsoft.com/office/drawing/2014/main" id="{F5A938FF-8755-15F6-99FD-4D05E7E3EB38}"/>
              </a:ext>
            </a:extLst>
          </p:cNvPr>
          <p:cNvSpPr>
            <a:spLocks noGrp="1"/>
          </p:cNvSpPr>
          <p:nvPr>
            <p:ph type="body" sz="quarter" idx="15"/>
          </p:nvPr>
        </p:nvSpPr>
        <p:spPr>
          <a:xfrm>
            <a:off x="4511824" y="5844936"/>
            <a:ext cx="3168351" cy="430887"/>
          </a:xfrm>
        </p:spPr>
        <p:txBody>
          <a:bodyPr lIns="0" tIns="0" rIns="0" bIns="0" anchor="b"/>
          <a:lstStyle/>
          <a:p>
            <a:r>
              <a:rPr lang="en-US" sz="1400">
                <a:cs typeface="Arial"/>
              </a:rPr>
              <a:t>Operating income amounted to</a:t>
            </a:r>
            <a:endParaRPr lang="en-US"/>
          </a:p>
          <a:p>
            <a:r>
              <a:rPr lang="sv-SE" sz="1400"/>
              <a:t>SEK 93 m (134)</a:t>
            </a:r>
            <a:endParaRPr lang="sv-SE"/>
          </a:p>
        </p:txBody>
      </p:sp>
      <p:sp>
        <p:nvSpPr>
          <p:cNvPr id="6" name="Platshållare för text 5">
            <a:extLst>
              <a:ext uri="{FF2B5EF4-FFF2-40B4-BE49-F238E27FC236}">
                <a16:creationId xmlns:a16="http://schemas.microsoft.com/office/drawing/2014/main" id="{F0C289E6-3648-2DEF-DD64-252525E8D472}"/>
              </a:ext>
            </a:extLst>
          </p:cNvPr>
          <p:cNvSpPr>
            <a:spLocks noGrp="1"/>
          </p:cNvSpPr>
          <p:nvPr>
            <p:ph type="body" sz="quarter" idx="16"/>
          </p:nvPr>
        </p:nvSpPr>
        <p:spPr>
          <a:xfrm>
            <a:off x="4511824" y="5015800"/>
            <a:ext cx="3168352" cy="609398"/>
          </a:xfrm>
        </p:spPr>
        <p:txBody>
          <a:bodyPr lIns="0" tIns="0" rIns="0" bIns="0"/>
          <a:lstStyle/>
          <a:p>
            <a:r>
              <a:rPr lang="sv-SE" sz="4400"/>
              <a:t>SEK 93 m</a:t>
            </a:r>
          </a:p>
        </p:txBody>
      </p:sp>
      <p:sp>
        <p:nvSpPr>
          <p:cNvPr id="7" name="Platshållare för text 6">
            <a:extLst>
              <a:ext uri="{FF2B5EF4-FFF2-40B4-BE49-F238E27FC236}">
                <a16:creationId xmlns:a16="http://schemas.microsoft.com/office/drawing/2014/main" id="{3EE417E4-521E-D5D6-9493-47ECB61BA2BF}"/>
              </a:ext>
            </a:extLst>
          </p:cNvPr>
          <p:cNvSpPr>
            <a:spLocks noGrp="1"/>
          </p:cNvSpPr>
          <p:nvPr>
            <p:ph type="body" sz="quarter" idx="17"/>
          </p:nvPr>
        </p:nvSpPr>
        <p:spPr>
          <a:xfrm>
            <a:off x="8256241" y="5844936"/>
            <a:ext cx="3168351" cy="430887"/>
          </a:xfrm>
        </p:spPr>
        <p:txBody>
          <a:bodyPr lIns="0" tIns="0" rIns="0" bIns="0" anchor="b"/>
          <a:lstStyle/>
          <a:p>
            <a:r>
              <a:rPr lang="en-US" sz="1400"/>
              <a:t>Operating margin was </a:t>
            </a:r>
            <a:endParaRPr lang="en-US"/>
          </a:p>
          <a:p>
            <a:r>
              <a:rPr lang="sv-SE" sz="1400"/>
              <a:t>8.7% (11.6)</a:t>
            </a:r>
            <a:endParaRPr lang="en-US">
              <a:cs typeface="Arial"/>
            </a:endParaRPr>
          </a:p>
        </p:txBody>
      </p:sp>
      <p:sp>
        <p:nvSpPr>
          <p:cNvPr id="8" name="Platshållare för text 7">
            <a:extLst>
              <a:ext uri="{FF2B5EF4-FFF2-40B4-BE49-F238E27FC236}">
                <a16:creationId xmlns:a16="http://schemas.microsoft.com/office/drawing/2014/main" id="{3C2B33A3-151F-FB4C-5C0B-C21771459657}"/>
              </a:ext>
            </a:extLst>
          </p:cNvPr>
          <p:cNvSpPr>
            <a:spLocks noGrp="1"/>
          </p:cNvSpPr>
          <p:nvPr>
            <p:ph type="body" sz="quarter" idx="18"/>
          </p:nvPr>
        </p:nvSpPr>
        <p:spPr>
          <a:xfrm>
            <a:off x="8256241" y="5015800"/>
            <a:ext cx="3168352" cy="609398"/>
          </a:xfrm>
        </p:spPr>
        <p:txBody>
          <a:bodyPr lIns="0" tIns="0" rIns="0" bIns="0"/>
          <a:lstStyle/>
          <a:p>
            <a:r>
              <a:rPr lang="sv-SE" sz="4400"/>
              <a:t>8.7%</a:t>
            </a:r>
          </a:p>
        </p:txBody>
      </p:sp>
      <p:sp>
        <p:nvSpPr>
          <p:cNvPr id="9" name="Platshållare för text 8">
            <a:extLst>
              <a:ext uri="{FF2B5EF4-FFF2-40B4-BE49-F238E27FC236}">
                <a16:creationId xmlns:a16="http://schemas.microsoft.com/office/drawing/2014/main" id="{9E23D6D4-DF7D-C2EB-5813-C92F7CB34ECC}"/>
              </a:ext>
            </a:extLst>
          </p:cNvPr>
          <p:cNvSpPr>
            <a:spLocks noGrp="1"/>
          </p:cNvSpPr>
          <p:nvPr>
            <p:ph type="body" sz="quarter" idx="19"/>
          </p:nvPr>
        </p:nvSpPr>
        <p:spPr>
          <a:xfrm>
            <a:off x="767408" y="4522441"/>
            <a:ext cx="3168351" cy="169277"/>
          </a:xfrm>
        </p:spPr>
        <p:txBody>
          <a:bodyPr lIns="0" tIns="0" rIns="0" bIns="0"/>
          <a:lstStyle/>
          <a:p>
            <a:r>
              <a:rPr lang="sv-SE"/>
              <a:t>NET SALES</a:t>
            </a:r>
          </a:p>
        </p:txBody>
      </p:sp>
      <p:sp>
        <p:nvSpPr>
          <p:cNvPr id="10" name="Platshållare för text 9">
            <a:extLst>
              <a:ext uri="{FF2B5EF4-FFF2-40B4-BE49-F238E27FC236}">
                <a16:creationId xmlns:a16="http://schemas.microsoft.com/office/drawing/2014/main" id="{D90B0978-8F1F-3204-09A0-74DBE62E39C6}"/>
              </a:ext>
            </a:extLst>
          </p:cNvPr>
          <p:cNvSpPr>
            <a:spLocks noGrp="1"/>
          </p:cNvSpPr>
          <p:nvPr>
            <p:ph type="body" sz="quarter" idx="20"/>
          </p:nvPr>
        </p:nvSpPr>
        <p:spPr>
          <a:xfrm>
            <a:off x="4511824" y="4522441"/>
            <a:ext cx="3168351" cy="169277"/>
          </a:xfrm>
        </p:spPr>
        <p:txBody>
          <a:bodyPr lIns="0" tIns="0" rIns="0" bIns="0"/>
          <a:lstStyle/>
          <a:p>
            <a:r>
              <a:rPr lang="sv-SE"/>
              <a:t>OPERATING INCOME</a:t>
            </a:r>
          </a:p>
        </p:txBody>
      </p:sp>
      <p:sp>
        <p:nvSpPr>
          <p:cNvPr id="11" name="Platshållare för text 10">
            <a:extLst>
              <a:ext uri="{FF2B5EF4-FFF2-40B4-BE49-F238E27FC236}">
                <a16:creationId xmlns:a16="http://schemas.microsoft.com/office/drawing/2014/main" id="{10854B08-9E4F-FEC0-8E10-72862A8B368E}"/>
              </a:ext>
            </a:extLst>
          </p:cNvPr>
          <p:cNvSpPr>
            <a:spLocks noGrp="1"/>
          </p:cNvSpPr>
          <p:nvPr>
            <p:ph type="body" sz="quarter" idx="21"/>
          </p:nvPr>
        </p:nvSpPr>
        <p:spPr>
          <a:xfrm>
            <a:off x="8256241" y="4522441"/>
            <a:ext cx="3168351" cy="169277"/>
          </a:xfrm>
        </p:spPr>
        <p:txBody>
          <a:bodyPr lIns="0" tIns="0" rIns="0" bIns="0"/>
          <a:lstStyle/>
          <a:p>
            <a:r>
              <a:rPr lang="sv-SE"/>
              <a:t>OPERATING MARGIN</a:t>
            </a:r>
          </a:p>
        </p:txBody>
      </p:sp>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7" y="410400"/>
            <a:ext cx="11376025" cy="1019080"/>
          </a:xfrm>
        </p:spPr>
        <p:txBody>
          <a:bodyPr tIns="360000">
            <a:spAutoFit/>
          </a:bodyPr>
          <a:lstStyle/>
          <a:p>
            <a:r>
              <a:rPr lang="sv-SE"/>
              <a:t>BA </a:t>
            </a:r>
            <a:r>
              <a:rPr lang="en-US"/>
              <a:t>Dining</a:t>
            </a:r>
            <a:r>
              <a:rPr lang="sv-SE"/>
              <a:t> Solutions</a:t>
            </a:r>
          </a:p>
        </p:txBody>
      </p:sp>
      <p:cxnSp>
        <p:nvCxnSpPr>
          <p:cNvPr id="14" name="Rak 13">
            <a:extLst>
              <a:ext uri="{FF2B5EF4-FFF2-40B4-BE49-F238E27FC236}">
                <a16:creationId xmlns:a16="http://schemas.microsoft.com/office/drawing/2014/main" id="{D6EEEBD9-FFB6-1D6D-3B94-B38E23292CEE}"/>
              </a:ext>
            </a:extLst>
          </p:cNvPr>
          <p:cNvCxnSpPr>
            <a:cxnSpLocks/>
          </p:cNvCxnSpPr>
          <p:nvPr/>
        </p:nvCxnSpPr>
        <p:spPr>
          <a:xfrm>
            <a:off x="767408"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Rak 24">
            <a:extLst>
              <a:ext uri="{FF2B5EF4-FFF2-40B4-BE49-F238E27FC236}">
                <a16:creationId xmlns:a16="http://schemas.microsoft.com/office/drawing/2014/main" id="{A191589D-011F-544C-4CB9-B0C0E665BEBC}"/>
              </a:ext>
            </a:extLst>
          </p:cNvPr>
          <p:cNvCxnSpPr>
            <a:cxnSpLocks/>
          </p:cNvCxnSpPr>
          <p:nvPr/>
        </p:nvCxnSpPr>
        <p:spPr>
          <a:xfrm>
            <a:off x="8256240"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02B3F8E2-7162-5AAC-D2C8-2E338332E0E3}"/>
              </a:ext>
            </a:extLst>
          </p:cNvPr>
          <p:cNvCxnSpPr>
            <a:cxnSpLocks/>
          </p:cNvCxnSpPr>
          <p:nvPr/>
        </p:nvCxnSpPr>
        <p:spPr>
          <a:xfrm>
            <a:off x="4511824" y="4869233"/>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6CE6D6E2-095A-84BB-9ED0-95ADC64A8BDF}"/>
              </a:ext>
            </a:extLst>
          </p:cNvPr>
          <p:cNvCxnSpPr>
            <a:cxnSpLocks/>
          </p:cNvCxnSpPr>
          <p:nvPr/>
        </p:nvCxnSpPr>
        <p:spPr>
          <a:xfrm>
            <a:off x="767408"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43E4DDE1-CD73-F793-8DEC-E7FAA85025B2}"/>
              </a:ext>
            </a:extLst>
          </p:cNvPr>
          <p:cNvCxnSpPr>
            <a:cxnSpLocks/>
          </p:cNvCxnSpPr>
          <p:nvPr/>
        </p:nvCxnSpPr>
        <p:spPr>
          <a:xfrm>
            <a:off x="8256240"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E87F0692-C26C-AC3B-ABBE-D244B33AE04A}"/>
              </a:ext>
            </a:extLst>
          </p:cNvPr>
          <p:cNvCxnSpPr>
            <a:cxnSpLocks/>
          </p:cNvCxnSpPr>
          <p:nvPr/>
        </p:nvCxnSpPr>
        <p:spPr>
          <a:xfrm>
            <a:off x="4511824" y="5731984"/>
            <a:ext cx="316835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039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36508EB-6184-4DA0-8C0A-3F1160DF9426}"/>
              </a:ext>
            </a:extLst>
          </p:cNvPr>
          <p:cNvSpPr>
            <a:spLocks noGrp="1"/>
          </p:cNvSpPr>
          <p:nvPr>
            <p:ph type="title"/>
          </p:nvPr>
        </p:nvSpPr>
        <p:spPr>
          <a:xfrm>
            <a:off x="407988" y="410400"/>
            <a:ext cx="5580062" cy="1628477"/>
          </a:xfrm>
        </p:spPr>
        <p:txBody>
          <a:bodyPr lIns="360000" tIns="360000" rIns="360000" bIns="45720" anchor="t" anchorCtr="0">
            <a:spAutoFit/>
          </a:bodyPr>
          <a:lstStyle/>
          <a:p>
            <a:r>
              <a:rPr lang="en-US"/>
              <a:t>Dining Solutions Q2 2024</a:t>
            </a:r>
          </a:p>
        </p:txBody>
      </p:sp>
      <p:sp>
        <p:nvSpPr>
          <p:cNvPr id="4" name="Platshållare för text 6">
            <a:extLst>
              <a:ext uri="{FF2B5EF4-FFF2-40B4-BE49-F238E27FC236}">
                <a16:creationId xmlns:a16="http://schemas.microsoft.com/office/drawing/2014/main" id="{7CBA545E-1312-433F-7446-BC982CBCE693}"/>
              </a:ext>
            </a:extLst>
          </p:cNvPr>
          <p:cNvSpPr txBox="1">
            <a:spLocks/>
          </p:cNvSpPr>
          <p:nvPr/>
        </p:nvSpPr>
        <p:spPr>
          <a:xfrm>
            <a:off x="407988" y="3645024"/>
            <a:ext cx="5580062" cy="2423549"/>
          </a:xfrm>
          <a:prstGeom prst="rect">
            <a:avLst/>
          </a:prstGeom>
        </p:spPr>
        <p:txBody>
          <a:bodyPr wrap="square" lIns="360000" tIns="0" rIns="360000" bIns="0" anchor="t">
            <a:spAutoFit/>
          </a:bodyPr>
          <a:lstStyle>
            <a:lvl1pPr marL="0" indent="0" algn="l" defTabSz="914400" rtl="0" eaLnBrk="1" latinLnBrk="0" hangingPunct="1">
              <a:lnSpc>
                <a:spcPct val="100000"/>
              </a:lnSpc>
              <a:spcBef>
                <a:spcPts val="0"/>
              </a:spcBef>
              <a:buFont typeface="Arial" panose="020B0604020202020204" pitchFamily="34" charset="0"/>
              <a:buNone/>
              <a:defRPr sz="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500"/>
              </a:lnSpc>
              <a:spcAft>
                <a:spcPts val="500"/>
              </a:spcAft>
              <a:buFont typeface="Systemtypsnitt normalt"/>
              <a:buChar char="–"/>
            </a:pPr>
            <a:r>
              <a:rPr lang="en-US" sz="1200"/>
              <a:t>General decrease in demand from </a:t>
            </a:r>
            <a:r>
              <a:rPr lang="en-US" sz="1200" err="1"/>
              <a:t>HoReCa</a:t>
            </a:r>
            <a:r>
              <a:rPr lang="en-US" sz="1200"/>
              <a:t> market resulting in lower volumes</a:t>
            </a:r>
            <a:endParaRPr lang="en-US" sz="1200">
              <a:cs typeface="Arial"/>
            </a:endParaRPr>
          </a:p>
          <a:p>
            <a:pPr marL="285750" indent="-285750">
              <a:lnSpc>
                <a:spcPts val="1500"/>
              </a:lnSpc>
              <a:spcAft>
                <a:spcPts val="500"/>
              </a:spcAft>
              <a:buFont typeface="Systemtypsnitt normalt"/>
              <a:buChar char="–"/>
            </a:pPr>
            <a:r>
              <a:rPr lang="en-US" sz="1200">
                <a:cs typeface="Arial"/>
              </a:rPr>
              <a:t>Sales towards Retail in line with last year, recovering from Q1s lower volumes, but still very volatile </a:t>
            </a:r>
            <a:endParaRPr lang="en-US" sz="1200"/>
          </a:p>
          <a:p>
            <a:pPr marL="285750" indent="-285750">
              <a:lnSpc>
                <a:spcPts val="1500"/>
              </a:lnSpc>
              <a:spcAft>
                <a:spcPts val="500"/>
              </a:spcAft>
              <a:buFont typeface="Systemtypsnitt normalt"/>
              <a:buChar char="–"/>
            </a:pPr>
            <a:r>
              <a:rPr lang="en-US" sz="1200"/>
              <a:t>Price decreases lower the turnover, but secures relevance in tender business</a:t>
            </a:r>
            <a:endParaRPr lang="en-US" sz="1200">
              <a:cs typeface="Arial"/>
            </a:endParaRPr>
          </a:p>
          <a:p>
            <a:pPr marL="285750" indent="-285750">
              <a:lnSpc>
                <a:spcPts val="1500"/>
              </a:lnSpc>
              <a:spcAft>
                <a:spcPts val="500"/>
              </a:spcAft>
              <a:buFont typeface="Systemtypsnitt normalt"/>
              <a:buChar char="–"/>
            </a:pPr>
            <a:r>
              <a:rPr lang="en-US" sz="1200">
                <a:cs typeface="Arial"/>
              </a:rPr>
              <a:t>Lower volumes means less fixed cost coverage in the vertically integrated factories</a:t>
            </a:r>
          </a:p>
          <a:p>
            <a:pPr marL="285750" indent="-285750">
              <a:lnSpc>
                <a:spcPts val="1500"/>
              </a:lnSpc>
              <a:spcAft>
                <a:spcPts val="500"/>
              </a:spcAft>
              <a:buFont typeface="Systemtypsnitt normalt"/>
              <a:buChar char="–"/>
            </a:pPr>
            <a:r>
              <a:rPr lang="en-US" sz="1200">
                <a:cs typeface="Arial"/>
              </a:rPr>
              <a:t>Rising raw material costs puts gradually increasing pressure on operating income during the quarter</a:t>
            </a:r>
          </a:p>
          <a:p>
            <a:pPr marL="285750" indent="-285750">
              <a:lnSpc>
                <a:spcPts val="1500"/>
              </a:lnSpc>
              <a:spcAft>
                <a:spcPts val="500"/>
              </a:spcAft>
              <a:buFont typeface="Systemtypsnitt normalt"/>
              <a:buChar char="–"/>
            </a:pPr>
            <a:endParaRPr lang="en-US" sz="1200">
              <a:cs typeface="Arial"/>
            </a:endParaRPr>
          </a:p>
        </p:txBody>
      </p:sp>
      <p:cxnSp>
        <p:nvCxnSpPr>
          <p:cNvPr id="5" name="Rak 4">
            <a:extLst>
              <a:ext uri="{FF2B5EF4-FFF2-40B4-BE49-F238E27FC236}">
                <a16:creationId xmlns:a16="http://schemas.microsoft.com/office/drawing/2014/main" id="{5ACB94EE-1F78-E2A5-5524-3036C44FB047}"/>
              </a:ext>
            </a:extLst>
          </p:cNvPr>
          <p:cNvCxnSpPr>
            <a:cxnSpLocks/>
          </p:cNvCxnSpPr>
          <p:nvPr/>
        </p:nvCxnSpPr>
        <p:spPr>
          <a:xfrm>
            <a:off x="76628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B394EB17-3DF3-E627-A6BE-A8676F2D9148}"/>
              </a:ext>
            </a:extLst>
          </p:cNvPr>
          <p:cNvCxnSpPr>
            <a:cxnSpLocks/>
          </p:cNvCxnSpPr>
          <p:nvPr/>
        </p:nvCxnSpPr>
        <p:spPr>
          <a:xfrm>
            <a:off x="6561746" y="3429000"/>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4001962F-FC65-6EF7-2AE5-F825C74EA073}"/>
              </a:ext>
            </a:extLst>
          </p:cNvPr>
          <p:cNvCxnSpPr>
            <a:cxnSpLocks/>
          </p:cNvCxnSpPr>
          <p:nvPr/>
        </p:nvCxnSpPr>
        <p:spPr>
          <a:xfrm>
            <a:off x="6561746" y="841442"/>
            <a:ext cx="4863466" cy="0"/>
          </a:xfrm>
          <a:prstGeom prst="line">
            <a:avLst/>
          </a:prstGeom>
          <a:ln w="12700">
            <a:solidFill>
              <a:schemeClr val="bg1">
                <a:alpha val="2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6">
            <a:extLst>
              <a:ext uri="{FF2B5EF4-FFF2-40B4-BE49-F238E27FC236}">
                <a16:creationId xmlns:a16="http://schemas.microsoft.com/office/drawing/2014/main" id="{4E5BE63A-4305-7F6A-5007-F83F83897076}"/>
              </a:ext>
            </a:extLst>
          </p:cNvPr>
          <p:cNvGraphicFramePr>
            <a:graphicFrameLocks/>
          </p:cNvGraphicFramePr>
          <p:nvPr>
            <p:extLst>
              <p:ext uri="{D42A27DB-BD31-4B8C-83A1-F6EECF244321}">
                <p14:modId xmlns:p14="http://schemas.microsoft.com/office/powerpoint/2010/main" val="3811884864"/>
              </p:ext>
            </p:extLst>
          </p:nvPr>
        </p:nvGraphicFramePr>
        <p:xfrm>
          <a:off x="6273713" y="1058400"/>
          <a:ext cx="5432400" cy="1987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6">
            <a:extLst>
              <a:ext uri="{FF2B5EF4-FFF2-40B4-BE49-F238E27FC236}">
                <a16:creationId xmlns:a16="http://schemas.microsoft.com/office/drawing/2014/main" id="{4461088C-2133-E3EA-04A9-A76147196B67}"/>
              </a:ext>
            </a:extLst>
          </p:cNvPr>
          <p:cNvGraphicFramePr>
            <a:graphicFrameLocks/>
          </p:cNvGraphicFramePr>
          <p:nvPr>
            <p:extLst>
              <p:ext uri="{D42A27DB-BD31-4B8C-83A1-F6EECF244321}">
                <p14:modId xmlns:p14="http://schemas.microsoft.com/office/powerpoint/2010/main" val="2532223069"/>
              </p:ext>
            </p:extLst>
          </p:nvPr>
        </p:nvGraphicFramePr>
        <p:xfrm>
          <a:off x="6273713" y="3645024"/>
          <a:ext cx="5432400" cy="19871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4320867"/>
      </p:ext>
    </p:extLst>
  </p:cSld>
  <p:clrMapOvr>
    <a:masterClrMapping/>
  </p:clrMapOvr>
</p:sld>
</file>

<file path=ppt/theme/theme1.xml><?xml version="1.0" encoding="utf-8"?>
<a:theme xmlns:a="http://schemas.openxmlformats.org/drawingml/2006/main" name="Intro / Outro">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D60EA8B1-0400-7347-8287-BE2AB4526803}"/>
    </a:ext>
  </a:extLst>
</a:theme>
</file>

<file path=ppt/theme/theme2.xml><?xml version="1.0" encoding="utf-8"?>
<a:theme xmlns:a="http://schemas.openxmlformats.org/drawingml/2006/main" name="Light Mode /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4307CA6B-07BA-9849-9617-4292262A9F04}"/>
    </a:ext>
  </a:extLst>
</a:theme>
</file>

<file path=ppt/theme/theme3.xml><?xml version="1.0" encoding="utf-8"?>
<a:theme xmlns:a="http://schemas.openxmlformats.org/drawingml/2006/main" name="Dark Mode / Tex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9B372225-F49D-3341-B58D-985B6016827C}"/>
    </a:ext>
  </a:extLst>
</a:theme>
</file>

<file path=ppt/theme/theme4.xml><?xml version="1.0" encoding="utf-8"?>
<a:theme xmlns:a="http://schemas.openxmlformats.org/drawingml/2006/main" name="Off-White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964B5938-EA1A-F544-AED2-D72C179D6DAA}"/>
    </a:ext>
  </a:extLst>
</a:theme>
</file>

<file path=ppt/theme/theme5.xml><?xml version="1.0" encoding="utf-8"?>
<a:theme xmlns:a="http://schemas.openxmlformats.org/drawingml/2006/main" name="White / Split Layout Wide">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4B560FF1-861D-7248-9C82-6A2DFCEB8FA6}"/>
    </a:ext>
  </a:extLst>
</a:theme>
</file>

<file path=ppt/theme/theme6.xml><?xml version="1.0" encoding="utf-8"?>
<a:theme xmlns:a="http://schemas.openxmlformats.org/drawingml/2006/main" name="White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E4B9AE5B-3566-394D-9FF3-EC5013E646EF}"/>
    </a:ext>
  </a:extLst>
</a:theme>
</file>

<file path=ppt/theme/theme7.xml><?xml version="1.0" encoding="utf-8"?>
<a:theme xmlns:a="http://schemas.openxmlformats.org/drawingml/2006/main" name="Green / Split Layout">
  <a:themeElements>
    <a:clrScheme name="Duni Group Colors">
      <a:dk1>
        <a:srgbClr val="000000"/>
      </a:dk1>
      <a:lt1>
        <a:srgbClr val="FFFFFF"/>
      </a:lt1>
      <a:dk2>
        <a:srgbClr val="5E5E5E"/>
      </a:dk2>
      <a:lt2>
        <a:srgbClr val="F6F2E8"/>
      </a:lt2>
      <a:accent1>
        <a:srgbClr val="274124"/>
      </a:accent1>
      <a:accent2>
        <a:srgbClr val="375775"/>
      </a:accent2>
      <a:accent3>
        <a:srgbClr val="A6D5AF"/>
      </a:accent3>
      <a:accent4>
        <a:srgbClr val="92CED2"/>
      </a:accent4>
      <a:accent5>
        <a:srgbClr val="BA614C"/>
      </a:accent5>
      <a:accent6>
        <a:srgbClr val="EE9971"/>
      </a:accent6>
      <a:hlink>
        <a:srgbClr val="0037FF"/>
      </a:hlink>
      <a:folHlink>
        <a:srgbClr val="001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i-Group_Presentation-Template" id="{5A70ACDA-2AEF-1041-971B-DB8C7B8D0063}" vid="{CEA4AB00-AB05-CE44-AE82-0B6F080C078E}"/>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D4A111A002A654D817FAE45EA2BD64D" ma:contentTypeVersion="8" ma:contentTypeDescription="Skapa ett nytt dokument." ma:contentTypeScope="" ma:versionID="323310200a5e0e93880b8ab92977a8ae">
  <xsd:schema xmlns:xsd="http://www.w3.org/2001/XMLSchema" xmlns:xs="http://www.w3.org/2001/XMLSchema" xmlns:p="http://schemas.microsoft.com/office/2006/metadata/properties" xmlns:ns2="abd186f0-6565-4cff-a12d-8c7a7cb39683" xmlns:ns3="2266ff5b-6acb-4740-b5fd-dda69ae4bda8" targetNamespace="http://schemas.microsoft.com/office/2006/metadata/properties" ma:root="true" ma:fieldsID="c1b0001b208a5e5103ab5594be86cd9b" ns2:_="" ns3:_="">
    <xsd:import namespace="abd186f0-6565-4cff-a12d-8c7a7cb39683"/>
    <xsd:import namespace="2266ff5b-6acb-4740-b5fd-dda69ae4bd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186f0-6565-4cff-a12d-8c7a7cb396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66ff5b-6acb-4740-b5fd-dda69ae4bda8"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BBF82C-A1CE-404E-B7A0-82E8603F3C63}"/>
</file>

<file path=customXml/itemProps2.xml><?xml version="1.0" encoding="utf-8"?>
<ds:datastoreItem xmlns:ds="http://schemas.openxmlformats.org/officeDocument/2006/customXml" ds:itemID="{33CB98ED-0CCF-4DA1-8A12-303E120ED3B6}">
  <ds:schemaRefs>
    <ds:schemaRef ds:uri="http://schemas.microsoft.com/sharepoint/v3/contenttype/forms"/>
  </ds:schemaRefs>
</ds:datastoreItem>
</file>

<file path=customXml/itemProps3.xml><?xml version="1.0" encoding="utf-8"?>
<ds:datastoreItem xmlns:ds="http://schemas.openxmlformats.org/officeDocument/2006/customXml" ds:itemID="{F888FA17-FE21-4F38-AE7D-7DA23BA68507}">
  <ds:schemaRefs>
    <ds:schemaRef ds:uri="http://purl.org/dc/dcmitype/"/>
    <ds:schemaRef ds:uri="http://schemas.microsoft.com/office/2006/documentManagement/types"/>
    <ds:schemaRef ds:uri="http://purl.org/dc/terms/"/>
    <ds:schemaRef ds:uri="http://www.w3.org/XML/1998/namespace"/>
    <ds:schemaRef ds:uri="2266ff5b-6acb-4740-b5fd-dda69ae4bda8"/>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abd186f0-6565-4cff-a12d-8c7a7cb39683"/>
  </ds:schemaRefs>
</ds:datastoreItem>
</file>

<file path=docProps/app.xml><?xml version="1.0" encoding="utf-8"?>
<Properties xmlns="http://schemas.openxmlformats.org/officeDocument/2006/extended-properties" xmlns:vt="http://schemas.openxmlformats.org/officeDocument/2006/docPropsVTypes">
  <Template> Outro</Template>
  <TotalTime>22</TotalTime>
  <Words>2224</Words>
  <Application>Microsoft Macintosh PowerPoint</Application>
  <PresentationFormat>Bredbild</PresentationFormat>
  <Paragraphs>524</Paragraphs>
  <Slides>22</Slides>
  <Notes>2</Notes>
  <HiddenSlides>0</HiddenSlides>
  <MMClips>0</MMClips>
  <ScaleCrop>false</ScaleCrop>
  <HeadingPairs>
    <vt:vector size="6" baseType="variant">
      <vt:variant>
        <vt:lpstr>Använt teckensnitt</vt:lpstr>
      </vt:variant>
      <vt:variant>
        <vt:i4>4</vt:i4>
      </vt:variant>
      <vt:variant>
        <vt:lpstr>Tema</vt:lpstr>
      </vt:variant>
      <vt:variant>
        <vt:i4>7</vt:i4>
      </vt:variant>
      <vt:variant>
        <vt:lpstr>Bildrubriker</vt:lpstr>
      </vt:variant>
      <vt:variant>
        <vt:i4>22</vt:i4>
      </vt:variant>
    </vt:vector>
  </HeadingPairs>
  <TitlesOfParts>
    <vt:vector size="33" baseType="lpstr">
      <vt:lpstr>Aptos</vt:lpstr>
      <vt:lpstr>Arial</vt:lpstr>
      <vt:lpstr>Calibri</vt:lpstr>
      <vt:lpstr>Systemtypsnitt normalt</vt:lpstr>
      <vt:lpstr>Intro / Outro</vt:lpstr>
      <vt:lpstr>Light Mode / Text</vt:lpstr>
      <vt:lpstr>Dark Mode / Text</vt:lpstr>
      <vt:lpstr>Off-White / Split Layout Wide</vt:lpstr>
      <vt:lpstr>White / Split Layout Wide</vt:lpstr>
      <vt:lpstr>White / Split Layout</vt:lpstr>
      <vt:lpstr>Green / Split Layout</vt:lpstr>
      <vt:lpstr>Interim Report Q2 2024</vt:lpstr>
      <vt:lpstr>Disclaimer</vt:lpstr>
      <vt:lpstr>Agenda</vt:lpstr>
      <vt:lpstr>Highlights</vt:lpstr>
      <vt:lpstr>Market Outlook</vt:lpstr>
      <vt:lpstr>Q2 2024 Key Financials</vt:lpstr>
      <vt:lpstr>Q2 Comments</vt:lpstr>
      <vt:lpstr>BA Dining Solutions</vt:lpstr>
      <vt:lpstr>Dining Solutions Q2 2024</vt:lpstr>
      <vt:lpstr>BA Food Packaging Solutions</vt:lpstr>
      <vt:lpstr>Food Packaging Solutions Q2 2024</vt:lpstr>
      <vt:lpstr>Trusted Sustainability Leader in our Industry</vt:lpstr>
      <vt:lpstr>Our Decade of Action 2030</vt:lpstr>
      <vt:lpstr>PowerPoint-presentation</vt:lpstr>
      <vt:lpstr>Financials</vt:lpstr>
      <vt:lpstr>Income Statement</vt:lpstr>
      <vt:lpstr>Business Area Financials</vt:lpstr>
      <vt:lpstr>Operating Cash Flow</vt:lpstr>
      <vt:lpstr>Financial Position</vt:lpstr>
      <vt:lpstr>Financial Targets</vt:lpstr>
      <vt:lpstr>Summary Q2 2024</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Daniel Koning</dc:creator>
  <cp:lastModifiedBy>Cromnow, Johanna</cp:lastModifiedBy>
  <cp:revision>2</cp:revision>
  <cp:lastPrinted>2024-07-10T07:57:11Z</cp:lastPrinted>
  <dcterms:created xsi:type="dcterms:W3CDTF">2024-01-11T15:56:25Z</dcterms:created>
  <dcterms:modified xsi:type="dcterms:W3CDTF">2024-07-12T12:10:51Z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0x0101001D4A111A002A654D817FAE45EA2BD64D</vt:lpwstr>
  </property>
</Properties>
</file>